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1"/>
  </p:sldMasterIdLst>
  <p:notesMasterIdLst>
    <p:notesMasterId r:id="rId64"/>
  </p:notesMasterIdLst>
  <p:sldIdLst>
    <p:sldId id="256" r:id="rId2"/>
    <p:sldId id="326" r:id="rId3"/>
    <p:sldId id="327" r:id="rId4"/>
    <p:sldId id="309" r:id="rId5"/>
    <p:sldId id="259" r:id="rId6"/>
    <p:sldId id="269" r:id="rId7"/>
    <p:sldId id="308" r:id="rId8"/>
    <p:sldId id="270" r:id="rId9"/>
    <p:sldId id="271" r:id="rId10"/>
    <p:sldId id="272" r:id="rId11"/>
    <p:sldId id="273" r:id="rId12"/>
    <p:sldId id="274" r:id="rId13"/>
    <p:sldId id="310" r:id="rId14"/>
    <p:sldId id="312" r:id="rId15"/>
    <p:sldId id="275" r:id="rId16"/>
    <p:sldId id="313" r:id="rId17"/>
    <p:sldId id="314" r:id="rId18"/>
    <p:sldId id="315" r:id="rId19"/>
    <p:sldId id="278" r:id="rId20"/>
    <p:sldId id="261" r:id="rId21"/>
    <p:sldId id="264" r:id="rId22"/>
    <p:sldId id="298" r:id="rId23"/>
    <p:sldId id="299" r:id="rId24"/>
    <p:sldId id="324" r:id="rId25"/>
    <p:sldId id="265" r:id="rId26"/>
    <p:sldId id="266" r:id="rId27"/>
    <p:sldId id="267" r:id="rId28"/>
    <p:sldId id="268" r:id="rId29"/>
    <p:sldId id="297" r:id="rId30"/>
    <p:sldId id="300" r:id="rId31"/>
    <p:sldId id="301" r:id="rId32"/>
    <p:sldId id="302" r:id="rId33"/>
    <p:sldId id="305" r:id="rId34"/>
    <p:sldId id="303" r:id="rId35"/>
    <p:sldId id="304" r:id="rId36"/>
    <p:sldId id="283" r:id="rId37"/>
    <p:sldId id="279" r:id="rId38"/>
    <p:sldId id="316" r:id="rId39"/>
    <p:sldId id="281" r:id="rId40"/>
    <p:sldId id="280" r:id="rId41"/>
    <p:sldId id="317" r:id="rId42"/>
    <p:sldId id="284" r:id="rId43"/>
    <p:sldId id="285" r:id="rId44"/>
    <p:sldId id="318" r:id="rId45"/>
    <p:sldId id="320" r:id="rId46"/>
    <p:sldId id="319" r:id="rId47"/>
    <p:sldId id="286" r:id="rId48"/>
    <p:sldId id="295" r:id="rId49"/>
    <p:sldId id="291" r:id="rId50"/>
    <p:sldId id="321" r:id="rId51"/>
    <p:sldId id="322" r:id="rId52"/>
    <p:sldId id="323" r:id="rId53"/>
    <p:sldId id="296" r:id="rId54"/>
    <p:sldId id="287" r:id="rId55"/>
    <p:sldId id="288" r:id="rId56"/>
    <p:sldId id="289" r:id="rId57"/>
    <p:sldId id="290" r:id="rId58"/>
    <p:sldId id="292" r:id="rId59"/>
    <p:sldId id="293" r:id="rId60"/>
    <p:sldId id="294" r:id="rId61"/>
    <p:sldId id="307" r:id="rId62"/>
    <p:sldId id="30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42051" autoAdjust="0"/>
  </p:normalViewPr>
  <p:slideViewPr>
    <p:cSldViewPr snapToGrid="0">
      <p:cViewPr varScale="1">
        <p:scale>
          <a:sx n="51" d="100"/>
          <a:sy n="51" d="100"/>
        </p:scale>
        <p:origin x="2832" y="72"/>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A5101-47AB-4C03-B5C5-560E42BB2598}" type="datetimeFigureOut">
              <a:rPr lang="en-US" smtClean="0"/>
              <a:t>10/23/2018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F4511-325A-46A3-8489-39552B73A890}" type="slidenum">
              <a:rPr lang="en-US" smtClean="0"/>
              <a:t>‹#›</a:t>
            </a:fld>
            <a:endParaRPr lang="en-US"/>
          </a:p>
        </p:txBody>
      </p:sp>
    </p:spTree>
    <p:extLst>
      <p:ext uri="{BB962C8B-B14F-4D97-AF65-F5344CB8AC3E}">
        <p14:creationId xmlns:p14="http://schemas.microsoft.com/office/powerpoint/2010/main" val="4070170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0" dirty="0"/>
              <a:t>Sorry about the </a:t>
            </a:r>
            <a:r>
              <a:rPr lang="en-US" b="1" dirty="0"/>
              <a:t>capital R </a:t>
            </a:r>
            <a:r>
              <a:rPr lang="en-US" b="0" dirty="0"/>
              <a:t>in the word very. </a:t>
            </a:r>
          </a:p>
          <a:p>
            <a:r>
              <a:rPr lang="en-US" b="0" dirty="0"/>
              <a:t>This has become an inside joke among the organizers of the Chicago R Users Group,</a:t>
            </a:r>
          </a:p>
          <a:p>
            <a:r>
              <a:rPr lang="en-US" b="0" dirty="0"/>
              <a:t>And I could not resist. </a:t>
            </a:r>
          </a:p>
          <a:p>
            <a:endParaRPr lang="en-US" b="0" dirty="0"/>
          </a:p>
          <a:p>
            <a:r>
              <a:rPr lang="en-US" b="0" dirty="0"/>
              <a:t>I didn’t spell it that way on the meetup website – because I didn’t want people to know how nerdy I am.</a:t>
            </a:r>
          </a:p>
          <a:p>
            <a:r>
              <a:rPr lang="en-US" b="0" dirty="0"/>
              <a:t>But I’m pretty sure you all realize by now, there’s no point in me attempting to hide it.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a:t>
            </a:fld>
            <a:endParaRPr lang="en-US"/>
          </a:p>
        </p:txBody>
      </p:sp>
    </p:spTree>
    <p:extLst>
      <p:ext uri="{BB962C8B-B14F-4D97-AF65-F5344CB8AC3E}">
        <p14:creationId xmlns:p14="http://schemas.microsoft.com/office/powerpoint/2010/main" val="2153090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first wrote “c = (“ I forgot the “c” for “concatenate”</a:t>
            </a:r>
          </a:p>
          <a:p>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13</a:t>
            </a:fld>
            <a:endParaRPr lang="en-US"/>
          </a:p>
        </p:txBody>
      </p:sp>
    </p:spTree>
    <p:extLst>
      <p:ext uri="{BB962C8B-B14F-4D97-AF65-F5344CB8AC3E}">
        <p14:creationId xmlns:p14="http://schemas.microsoft.com/office/powerpoint/2010/main" val="207891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personal recommendation is to use double-quotes whenever possible for consistency.</a:t>
            </a:r>
          </a:p>
          <a:p>
            <a:r>
              <a:rPr lang="en-US" dirty="0"/>
              <a:t>I’m deliberately using single-quotes some times, and double-quotes others. </a:t>
            </a:r>
          </a:p>
          <a:p>
            <a:endParaRPr lang="en-US" dirty="0"/>
          </a:p>
          <a:p>
            <a:r>
              <a:rPr lang="en-US" dirty="0"/>
              <a:t>The problem with mixing and matching is if I do it incorrectly, then I could be short a quote and not realize what I’m missing.</a:t>
            </a:r>
          </a:p>
          <a:p>
            <a:endParaRPr lang="en-US" dirty="0"/>
          </a:p>
          <a:p>
            <a:r>
              <a:rPr lang="en-US" dirty="0"/>
              <a:t>If you want a single-quote inside a string, then be sure to have double-quotes at the outside.</a:t>
            </a:r>
          </a:p>
          <a:p>
            <a:r>
              <a:rPr lang="en-US" dirty="0"/>
              <a:t>If you want a double-quote inside a string, then use single-quotes at the outside.</a:t>
            </a:r>
          </a:p>
          <a:p>
            <a:r>
              <a:rPr lang="en-US" dirty="0"/>
              <a:t>If you want both, then there’s some trickery. </a:t>
            </a:r>
          </a:p>
        </p:txBody>
      </p:sp>
      <p:sp>
        <p:nvSpPr>
          <p:cNvPr id="4" name="Slide Number Placeholder 3"/>
          <p:cNvSpPr>
            <a:spLocks noGrp="1"/>
          </p:cNvSpPr>
          <p:nvPr>
            <p:ph type="sldNum" sz="quarter" idx="10"/>
          </p:nvPr>
        </p:nvSpPr>
        <p:spPr/>
        <p:txBody>
          <a:bodyPr/>
          <a:lstStyle/>
          <a:p>
            <a:fld id="{A6FF4511-325A-46A3-8489-39552B73A890}" type="slidenum">
              <a:rPr lang="en-US" smtClean="0"/>
              <a:t>14</a:t>
            </a:fld>
            <a:endParaRPr lang="en-US"/>
          </a:p>
        </p:txBody>
      </p:sp>
    </p:spTree>
    <p:extLst>
      <p:ext uri="{BB962C8B-B14F-4D97-AF65-F5344CB8AC3E}">
        <p14:creationId xmlns:p14="http://schemas.microsoft.com/office/powerpoint/2010/main" val="1109888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4 of </a:t>
            </a:r>
            <a:r>
              <a:rPr lang="en-US" dirty="0" err="1"/>
              <a:t>Torfs</a:t>
            </a:r>
            <a:r>
              <a:rPr lang="en-US" dirty="0"/>
              <a:t> &amp; </a:t>
            </a:r>
            <a:r>
              <a:rPr lang="en-US" dirty="0" err="1"/>
              <a:t>Brauer</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15</a:t>
            </a:fld>
            <a:endParaRPr lang="en-US"/>
          </a:p>
        </p:txBody>
      </p:sp>
    </p:spTree>
    <p:extLst>
      <p:ext uri="{BB962C8B-B14F-4D97-AF65-F5344CB8AC3E}">
        <p14:creationId xmlns:p14="http://schemas.microsoft.com/office/powerpoint/2010/main" val="3786577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save matrices for later…</a:t>
            </a:r>
          </a:p>
        </p:txBody>
      </p:sp>
      <p:sp>
        <p:nvSpPr>
          <p:cNvPr id="4" name="Slide Number Placeholder 3"/>
          <p:cNvSpPr>
            <a:spLocks noGrp="1"/>
          </p:cNvSpPr>
          <p:nvPr>
            <p:ph type="sldNum" sz="quarter" idx="10"/>
          </p:nvPr>
        </p:nvSpPr>
        <p:spPr/>
        <p:txBody>
          <a:bodyPr/>
          <a:lstStyle/>
          <a:p>
            <a:fld id="{A6FF4511-325A-46A3-8489-39552B73A890}" type="slidenum">
              <a:rPr lang="en-US" smtClean="0"/>
              <a:t>16</a:t>
            </a:fld>
            <a:endParaRPr lang="en-US"/>
          </a:p>
        </p:txBody>
      </p:sp>
    </p:spTree>
    <p:extLst>
      <p:ext uri="{BB962C8B-B14F-4D97-AF65-F5344CB8AC3E}">
        <p14:creationId xmlns:p14="http://schemas.microsoft.com/office/powerpoint/2010/main" val="4023888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Typing help.(“help”) happens to be a good place to start. It tells you how you can better call for help.</a:t>
            </a:r>
          </a:p>
          <a:p>
            <a:endParaRPr lang="en-US" dirty="0"/>
          </a:p>
          <a:p>
            <a:r>
              <a:rPr lang="en-US" dirty="0"/>
              <a:t>If you want more focused help on a particular function or object, you can try:</a:t>
            </a:r>
          </a:p>
          <a:p>
            <a:pPr marL="171450" indent="-171450">
              <a:buFont typeface="Arial" panose="020B0604020202020204" pitchFamily="34" charset="0"/>
              <a:buChar char="•"/>
            </a:pPr>
            <a:r>
              <a:rPr lang="en-US" dirty="0" err="1"/>
              <a:t>args</a:t>
            </a:r>
            <a:r>
              <a:rPr lang="en-US" dirty="0"/>
              <a:t>(“&lt;function name&gt;”)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example(“&lt;function name&gt;”)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If you want to go online within R: try </a:t>
            </a:r>
            <a:r>
              <a:rPr lang="en-US" b="1" dirty="0" err="1"/>
              <a:t>RSiteSearch</a:t>
            </a:r>
            <a:r>
              <a:rPr lang="en-US" b="1" dirty="0"/>
              <a:t>(“words or phrase”)</a:t>
            </a: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But at that point, I would also try Google or </a:t>
            </a:r>
            <a:r>
              <a:rPr lang="en-US" b="0" dirty="0" err="1"/>
              <a:t>StackOverflow</a:t>
            </a:r>
            <a:endParaRPr lang="en-US" b="1"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17</a:t>
            </a:fld>
            <a:endParaRPr lang="en-US"/>
          </a:p>
        </p:txBody>
      </p:sp>
    </p:spTree>
    <p:extLst>
      <p:ext uri="{BB962C8B-B14F-4D97-AF65-F5344CB8AC3E}">
        <p14:creationId xmlns:p14="http://schemas.microsoft.com/office/powerpoint/2010/main" val="71245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doing this today, just because it saves a bit of typing,</a:t>
            </a:r>
          </a:p>
          <a:p>
            <a:r>
              <a:rPr lang="en-US" dirty="0"/>
              <a:t>But I would normally say </a:t>
            </a:r>
            <a:r>
              <a:rPr lang="en-US" b="1" dirty="0"/>
              <a:t>print(</a:t>
            </a:r>
            <a:r>
              <a:rPr lang="en-US" b="1" dirty="0" err="1"/>
              <a:t>myAverage</a:t>
            </a:r>
            <a:r>
              <a:rPr lang="en-US" b="1" dirty="0"/>
              <a:t>) </a:t>
            </a:r>
            <a:r>
              <a:rPr lang="en-US" dirty="0"/>
              <a:t>on a line rather than just type </a:t>
            </a:r>
            <a:r>
              <a:rPr lang="en-US" b="1" dirty="0" err="1"/>
              <a:t>myAverage</a:t>
            </a:r>
            <a:r>
              <a:rPr lang="en-US" dirty="0"/>
              <a:t>, </a:t>
            </a:r>
          </a:p>
          <a:p>
            <a:r>
              <a:rPr lang="en-US" dirty="0"/>
              <a:t>just to remind myself what I actually wanted to print it, </a:t>
            </a:r>
          </a:p>
          <a:p>
            <a:r>
              <a:rPr lang="en-US" dirty="0"/>
              <a:t>as opposed to forgetting to do something else</a:t>
            </a:r>
          </a:p>
        </p:txBody>
      </p:sp>
      <p:sp>
        <p:nvSpPr>
          <p:cNvPr id="4" name="Slide Number Placeholder 3"/>
          <p:cNvSpPr>
            <a:spLocks noGrp="1"/>
          </p:cNvSpPr>
          <p:nvPr>
            <p:ph type="sldNum" sz="quarter" idx="10"/>
          </p:nvPr>
        </p:nvSpPr>
        <p:spPr/>
        <p:txBody>
          <a:bodyPr/>
          <a:lstStyle/>
          <a:p>
            <a:fld id="{A6FF4511-325A-46A3-8489-39552B73A890}" type="slidenum">
              <a:rPr lang="en-US" smtClean="0"/>
              <a:t>18</a:t>
            </a:fld>
            <a:endParaRPr lang="en-US"/>
          </a:p>
        </p:txBody>
      </p:sp>
    </p:spTree>
    <p:extLst>
      <p:ext uri="{BB962C8B-B14F-4D97-AF65-F5344CB8AC3E}">
        <p14:creationId xmlns:p14="http://schemas.microsoft.com/office/powerpoint/2010/main" val="295047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better user interface has everything the RGUI interface has, but much more.</a:t>
            </a:r>
          </a:p>
        </p:txBody>
      </p:sp>
      <p:sp>
        <p:nvSpPr>
          <p:cNvPr id="4" name="Slide Number Placeholder 3"/>
          <p:cNvSpPr>
            <a:spLocks noGrp="1"/>
          </p:cNvSpPr>
          <p:nvPr>
            <p:ph type="sldNum" sz="quarter" idx="10"/>
          </p:nvPr>
        </p:nvSpPr>
        <p:spPr/>
        <p:txBody>
          <a:bodyPr/>
          <a:lstStyle/>
          <a:p>
            <a:fld id="{A6FF4511-325A-46A3-8489-39552B73A890}" type="slidenum">
              <a:rPr lang="en-US" smtClean="0"/>
              <a:t>20</a:t>
            </a:fld>
            <a:endParaRPr lang="en-US"/>
          </a:p>
        </p:txBody>
      </p:sp>
    </p:spTree>
    <p:extLst>
      <p:ext uri="{BB962C8B-B14F-4D97-AF65-F5344CB8AC3E}">
        <p14:creationId xmlns:p14="http://schemas.microsoft.com/office/powerpoint/2010/main" val="3221209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window on the left is called the “Console.” </a:t>
            </a:r>
            <a:r>
              <a:rPr lang="en-US" dirty="0"/>
              <a:t>It looks pretty much like RGUI’s console from before. </a:t>
            </a:r>
          </a:p>
          <a:p>
            <a:r>
              <a:rPr lang="en-US" dirty="0"/>
              <a:t>We can type in commands after the “&gt;” prompt, just like before. </a:t>
            </a:r>
          </a:p>
          <a:p>
            <a:endParaRPr lang="en-US" dirty="0"/>
          </a:p>
          <a:p>
            <a:r>
              <a:rPr lang="en-US" dirty="0"/>
              <a:t>You could switch the tab to look at the </a:t>
            </a:r>
            <a:r>
              <a:rPr lang="en-US" b="1" dirty="0"/>
              <a:t>Terminal</a:t>
            </a:r>
            <a:r>
              <a:rPr lang="en-US" dirty="0"/>
              <a:t> – but I won’t do that today.</a:t>
            </a:r>
          </a:p>
          <a:p>
            <a:r>
              <a:rPr lang="en-US" dirty="0"/>
              <a:t>It brings up the equivalent of you operating system’s dos prompt, or terminal in other OS’s</a:t>
            </a:r>
          </a:p>
        </p:txBody>
      </p:sp>
      <p:sp>
        <p:nvSpPr>
          <p:cNvPr id="4" name="Slide Number Placeholder 3"/>
          <p:cNvSpPr>
            <a:spLocks noGrp="1"/>
          </p:cNvSpPr>
          <p:nvPr>
            <p:ph type="sldNum" sz="quarter" idx="10"/>
          </p:nvPr>
        </p:nvSpPr>
        <p:spPr/>
        <p:txBody>
          <a:bodyPr/>
          <a:lstStyle/>
          <a:p>
            <a:fld id="{A6FF4511-325A-46A3-8489-39552B73A890}" type="slidenum">
              <a:rPr lang="en-US" smtClean="0"/>
              <a:t>21</a:t>
            </a:fld>
            <a:endParaRPr lang="en-US"/>
          </a:p>
        </p:txBody>
      </p:sp>
    </p:spTree>
    <p:extLst>
      <p:ext uri="{BB962C8B-B14F-4D97-AF65-F5344CB8AC3E}">
        <p14:creationId xmlns:p14="http://schemas.microsoft.com/office/powerpoint/2010/main" val="501356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window at the top right is the “environment/history/connection” window. </a:t>
            </a:r>
          </a:p>
          <a:p>
            <a:r>
              <a:rPr lang="en-US" dirty="0"/>
              <a:t>It has three tabs, currently set to the environment. </a:t>
            </a:r>
          </a:p>
          <a:p>
            <a:endParaRPr lang="en-US" dirty="0"/>
          </a:p>
          <a:p>
            <a:r>
              <a:rPr lang="en-US" dirty="0"/>
              <a:t>The environment shows the objects I’ve created, so I do not have to list them all the time. </a:t>
            </a:r>
          </a:p>
          <a:p>
            <a:r>
              <a:rPr lang="en-US" dirty="0"/>
              <a:t>With this feature alone, this is already better than the older </a:t>
            </a:r>
            <a:r>
              <a:rPr lang="en-US" dirty="0" err="1"/>
              <a:t>Rgui</a:t>
            </a:r>
            <a:r>
              <a:rPr lang="en-US" dirty="0"/>
              <a:t> program we used before. </a:t>
            </a:r>
          </a:p>
          <a:p>
            <a:endParaRPr lang="en-US" dirty="0"/>
          </a:p>
          <a:p>
            <a:r>
              <a:rPr lang="en-US" dirty="0"/>
              <a:t>There’s also an “Import Dataset” button which is really handy. I’ll show that off later.</a:t>
            </a:r>
          </a:p>
          <a:p>
            <a:endParaRPr lang="en-US" dirty="0"/>
          </a:p>
          <a:p>
            <a:r>
              <a:rPr lang="en-US" dirty="0"/>
              <a:t>You can switch the tab to look at the </a:t>
            </a:r>
            <a:r>
              <a:rPr lang="en-US" b="1" dirty="0"/>
              <a:t>History</a:t>
            </a:r>
            <a:r>
              <a:rPr lang="en-US" dirty="0"/>
              <a:t> and </a:t>
            </a:r>
            <a:r>
              <a:rPr lang="en-US" b="1" dirty="0"/>
              <a:t>Connection</a:t>
            </a:r>
            <a:r>
              <a:rPr lang="en-US" dirty="0"/>
              <a:t>, but I won’t do that today.</a:t>
            </a:r>
          </a:p>
          <a:p>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22</a:t>
            </a:fld>
            <a:endParaRPr lang="en-US"/>
          </a:p>
        </p:txBody>
      </p:sp>
    </p:spTree>
    <p:extLst>
      <p:ext uri="{BB962C8B-B14F-4D97-AF65-F5344CB8AC3E}">
        <p14:creationId xmlns:p14="http://schemas.microsoft.com/office/powerpoint/2010/main" val="4015205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window at the bottom right is the “Files/plots/packages/help/viewer” </a:t>
            </a:r>
            <a:r>
              <a:rPr lang="en-US" dirty="0"/>
              <a:t>window.</a:t>
            </a:r>
          </a:p>
          <a:p>
            <a:r>
              <a:rPr lang="en-US" dirty="0"/>
              <a:t>I set the tab to “Help” which right now is providing the basic generic help for R. </a:t>
            </a:r>
          </a:p>
          <a:p>
            <a:endParaRPr lang="en-US" dirty="0"/>
          </a:p>
          <a:p>
            <a:r>
              <a:rPr lang="en-US" dirty="0"/>
              <a:t>You can switch the tab to look at </a:t>
            </a:r>
            <a:r>
              <a:rPr lang="en-US" b="1" dirty="0"/>
              <a:t>Plots</a:t>
            </a:r>
            <a:r>
              <a:rPr lang="en-US" dirty="0"/>
              <a:t>, which we will do later today,</a:t>
            </a:r>
          </a:p>
          <a:p>
            <a:r>
              <a:rPr lang="en-US" dirty="0"/>
              <a:t>And to look at </a:t>
            </a:r>
            <a:r>
              <a:rPr lang="en-US" b="1" dirty="0"/>
              <a:t>Files</a:t>
            </a:r>
            <a:r>
              <a:rPr lang="en-US" dirty="0"/>
              <a:t>, which we will do later today,</a:t>
            </a:r>
          </a:p>
          <a:p>
            <a:r>
              <a:rPr lang="en-US" dirty="0"/>
              <a:t>And more that we will not do later today.</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23</a:t>
            </a:fld>
            <a:endParaRPr lang="en-US"/>
          </a:p>
        </p:txBody>
      </p:sp>
    </p:spTree>
    <p:extLst>
      <p:ext uri="{BB962C8B-B14F-4D97-AF65-F5344CB8AC3E}">
        <p14:creationId xmlns:p14="http://schemas.microsoft.com/office/powerpoint/2010/main" val="2235272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few minutes I’m going to use the default user interface that comes with R. </a:t>
            </a:r>
          </a:p>
          <a:p>
            <a:endParaRPr lang="en-US" dirty="0"/>
          </a:p>
          <a:p>
            <a:r>
              <a:rPr lang="en-US" dirty="0"/>
              <a:t>This is OK, but there’s a much better one I’m going to show off later. I’m mainly showing this off right now</a:t>
            </a:r>
          </a:p>
          <a:p>
            <a:r>
              <a:rPr lang="en-US" dirty="0"/>
              <a:t>Because some documentation and videos use this interface. </a:t>
            </a:r>
          </a:p>
          <a:p>
            <a:endParaRPr lang="en-US" dirty="0"/>
          </a:p>
          <a:p>
            <a:r>
              <a:rPr lang="en-US" dirty="0"/>
              <a:t>Normally, I would skip to the clearly better version. </a:t>
            </a:r>
          </a:p>
        </p:txBody>
      </p:sp>
      <p:sp>
        <p:nvSpPr>
          <p:cNvPr id="4" name="Slide Number Placeholder 3"/>
          <p:cNvSpPr>
            <a:spLocks noGrp="1"/>
          </p:cNvSpPr>
          <p:nvPr>
            <p:ph type="sldNum" sz="quarter" idx="10"/>
          </p:nvPr>
        </p:nvSpPr>
        <p:spPr/>
        <p:txBody>
          <a:bodyPr/>
          <a:lstStyle/>
          <a:p>
            <a:fld id="{A6FF4511-325A-46A3-8489-39552B73A890}" type="slidenum">
              <a:rPr lang="en-US" smtClean="0"/>
              <a:t>5</a:t>
            </a:fld>
            <a:endParaRPr lang="en-US"/>
          </a:p>
        </p:txBody>
      </p:sp>
    </p:spTree>
    <p:extLst>
      <p:ext uri="{BB962C8B-B14F-4D97-AF65-F5344CB8AC3E}">
        <p14:creationId xmlns:p14="http://schemas.microsoft.com/office/powerpoint/2010/main" val="1678776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24</a:t>
            </a:fld>
            <a:endParaRPr lang="en-US"/>
          </a:p>
        </p:txBody>
      </p:sp>
    </p:spTree>
    <p:extLst>
      <p:ext uri="{BB962C8B-B14F-4D97-AF65-F5344CB8AC3E}">
        <p14:creationId xmlns:p14="http://schemas.microsoft.com/office/powerpoint/2010/main" val="1529495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can add another window called the </a:t>
            </a:r>
            <a:r>
              <a:rPr lang="en-US" b="1" dirty="0"/>
              <a:t>“Editor” window. </a:t>
            </a:r>
          </a:p>
          <a:p>
            <a:endParaRPr lang="en-US" b="0" dirty="0"/>
          </a:p>
          <a:p>
            <a:r>
              <a:rPr lang="en-US" b="0" dirty="0"/>
              <a:t>This provides space for us to save and edit commands and scripts so that we can save and reuse them. </a:t>
            </a:r>
          </a:p>
          <a:p>
            <a:r>
              <a:rPr lang="en-US" b="0" dirty="0"/>
              <a:t>This is really nice because it allows us to save and later rerun work we otherwise do interactively. </a:t>
            </a:r>
          </a:p>
          <a:p>
            <a:endParaRPr lang="en-US" b="0" dirty="0"/>
          </a:p>
          <a:p>
            <a:r>
              <a:rPr lang="en-US" b="0" dirty="0"/>
              <a:t>The problem I have with interactive work is I always need to slightly revise something and try it again.</a:t>
            </a:r>
          </a:p>
          <a:p>
            <a:endParaRPr lang="en-US" b="0" dirty="0"/>
          </a:p>
          <a:p>
            <a:r>
              <a:rPr lang="en-US" b="0" dirty="0"/>
              <a:t>I always use a script window, even when I don’t have to, out of habit…</a:t>
            </a:r>
          </a:p>
        </p:txBody>
      </p:sp>
      <p:sp>
        <p:nvSpPr>
          <p:cNvPr id="4" name="Slide Number Placeholder 3"/>
          <p:cNvSpPr>
            <a:spLocks noGrp="1"/>
          </p:cNvSpPr>
          <p:nvPr>
            <p:ph type="sldNum" sz="quarter" idx="10"/>
          </p:nvPr>
        </p:nvSpPr>
        <p:spPr/>
        <p:txBody>
          <a:bodyPr/>
          <a:lstStyle/>
          <a:p>
            <a:fld id="{A6FF4511-325A-46A3-8489-39552B73A890}" type="slidenum">
              <a:rPr lang="en-US" smtClean="0"/>
              <a:t>25</a:t>
            </a:fld>
            <a:endParaRPr lang="en-US"/>
          </a:p>
        </p:txBody>
      </p:sp>
    </p:spTree>
    <p:extLst>
      <p:ext uri="{BB962C8B-B14F-4D97-AF65-F5344CB8AC3E}">
        <p14:creationId xmlns:p14="http://schemas.microsoft.com/office/powerpoint/2010/main" val="2391134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 the top left is the Editor window</a:t>
            </a:r>
          </a:p>
          <a:p>
            <a:r>
              <a:rPr lang="en-US" dirty="0"/>
              <a:t>We can type in whatever we want in the editor, but it does not automatically get run. </a:t>
            </a:r>
          </a:p>
          <a:p>
            <a:endParaRPr lang="en-US" dirty="0"/>
          </a:p>
          <a:p>
            <a:r>
              <a:rPr lang="en-US" dirty="0"/>
              <a:t>There are a number of ways we can run commands.</a:t>
            </a:r>
          </a:p>
          <a:p>
            <a:pPr marL="171450" indent="-171450">
              <a:buFont typeface="Arial" panose="020B0604020202020204" pitchFamily="34" charset="0"/>
              <a:buChar char="•"/>
            </a:pPr>
            <a:r>
              <a:rPr lang="en-US" dirty="0"/>
              <a:t>We can copy and paste from the editor to the console</a:t>
            </a:r>
          </a:p>
          <a:p>
            <a:pPr marL="171450" indent="-171450">
              <a:buFont typeface="Arial" panose="020B0604020202020204" pitchFamily="34" charset="0"/>
              <a:buChar char="•"/>
            </a:pPr>
            <a:r>
              <a:rPr lang="en-US" dirty="0"/>
              <a:t>We can highlight and click on the “run” button in the editor.</a:t>
            </a:r>
          </a:p>
        </p:txBody>
      </p:sp>
      <p:sp>
        <p:nvSpPr>
          <p:cNvPr id="4" name="Slide Number Placeholder 3"/>
          <p:cNvSpPr>
            <a:spLocks noGrp="1"/>
          </p:cNvSpPr>
          <p:nvPr>
            <p:ph type="sldNum" sz="quarter" idx="10"/>
          </p:nvPr>
        </p:nvSpPr>
        <p:spPr/>
        <p:txBody>
          <a:bodyPr/>
          <a:lstStyle/>
          <a:p>
            <a:fld id="{A6FF4511-325A-46A3-8489-39552B73A890}" type="slidenum">
              <a:rPr lang="en-US" smtClean="0"/>
              <a:t>26</a:t>
            </a:fld>
            <a:endParaRPr lang="en-US"/>
          </a:p>
        </p:txBody>
      </p:sp>
    </p:spTree>
    <p:extLst>
      <p:ext uri="{BB962C8B-B14F-4D97-AF65-F5344CB8AC3E}">
        <p14:creationId xmlns:p14="http://schemas.microsoft.com/office/powerpoint/2010/main" val="432495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Typing commands via the script window is not necessary, </a:t>
            </a:r>
          </a:p>
          <a:p>
            <a:r>
              <a:rPr lang="en-US" dirty="0"/>
              <a:t>we can always type directly into the console like we did before.</a:t>
            </a:r>
          </a:p>
          <a:p>
            <a:endParaRPr lang="en-US" dirty="0"/>
          </a:p>
          <a:p>
            <a:r>
              <a:rPr lang="en-US" dirty="0"/>
              <a:t>But I almost always type into a script and then </a:t>
            </a:r>
            <a:r>
              <a:rPr lang="en-US" b="1" dirty="0"/>
              <a:t>execute</a:t>
            </a:r>
            <a:r>
              <a:rPr lang="en-US" dirty="0"/>
              <a:t> or </a:t>
            </a:r>
            <a:r>
              <a:rPr lang="en-US" b="1" dirty="0"/>
              <a:t>run</a:t>
            </a:r>
            <a:r>
              <a:rPr lang="en-US" dirty="0"/>
              <a:t> the script.</a:t>
            </a:r>
          </a:p>
          <a:p>
            <a:endParaRPr lang="en-US" dirty="0"/>
          </a:p>
          <a:p>
            <a:r>
              <a:rPr lang="en-US" dirty="0"/>
              <a:t>Part of this is that scripts help </a:t>
            </a:r>
            <a:r>
              <a:rPr lang="en-US" b="1" dirty="0"/>
              <a:t>reproducibility</a:t>
            </a:r>
            <a:r>
              <a:rPr lang="en-US" dirty="0"/>
              <a:t>, the ability to rerun something and get the exact same answers again.</a:t>
            </a:r>
          </a:p>
          <a:p>
            <a:r>
              <a:rPr lang="en-US" dirty="0"/>
              <a:t>If you just type something directly into the console, you might not remember exactly what you did. </a:t>
            </a:r>
          </a:p>
          <a:p>
            <a:endParaRPr lang="en-US" dirty="0"/>
          </a:p>
          <a:p>
            <a:r>
              <a:rPr lang="en-US" dirty="0"/>
              <a:t>I don’t know how many times in my career when I was supposed to do something just once, </a:t>
            </a:r>
          </a:p>
          <a:p>
            <a:r>
              <a:rPr lang="en-US" dirty="0"/>
              <a:t>Only days/weeks/months/years later redo the same process again. </a:t>
            </a:r>
          </a:p>
          <a:p>
            <a:r>
              <a:rPr lang="en-US" dirty="0"/>
              <a:t>I don’t have that memory, and I gave up trying. </a:t>
            </a:r>
          </a:p>
          <a:p>
            <a:r>
              <a:rPr lang="en-US" dirty="0"/>
              <a:t>So I put everything in a script, and save the script unless I know for sure I won’t need it. </a:t>
            </a:r>
          </a:p>
          <a:p>
            <a:endParaRPr lang="en-US" dirty="0"/>
          </a:p>
          <a:p>
            <a:r>
              <a:rPr lang="en-US" dirty="0"/>
              <a:t>I’m not saving scripts today because I want everybody to experience typing and how </a:t>
            </a:r>
            <a:r>
              <a:rPr lang="en-US" dirty="0" err="1"/>
              <a:t>RStudio</a:t>
            </a:r>
            <a:r>
              <a:rPr lang="en-US" dirty="0"/>
              <a:t> gives you hints when you make mistakes. </a:t>
            </a:r>
          </a:p>
        </p:txBody>
      </p:sp>
      <p:sp>
        <p:nvSpPr>
          <p:cNvPr id="4" name="Slide Number Placeholder 3"/>
          <p:cNvSpPr>
            <a:spLocks noGrp="1"/>
          </p:cNvSpPr>
          <p:nvPr>
            <p:ph type="sldNum" sz="quarter" idx="10"/>
          </p:nvPr>
        </p:nvSpPr>
        <p:spPr/>
        <p:txBody>
          <a:bodyPr/>
          <a:lstStyle/>
          <a:p>
            <a:fld id="{A6FF4511-325A-46A3-8489-39552B73A890}" type="slidenum">
              <a:rPr lang="en-US" smtClean="0"/>
              <a:t>27</a:t>
            </a:fld>
            <a:endParaRPr lang="en-US"/>
          </a:p>
        </p:txBody>
      </p:sp>
    </p:spTree>
    <p:extLst>
      <p:ext uri="{BB962C8B-B14F-4D97-AF65-F5344CB8AC3E}">
        <p14:creationId xmlns:p14="http://schemas.microsoft.com/office/powerpoint/2010/main" val="3416384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to admit that I like </a:t>
            </a:r>
            <a:r>
              <a:rPr lang="en-US" dirty="0" err="1"/>
              <a:t>RStudio</a:t>
            </a:r>
            <a:r>
              <a:rPr lang="en-US" dirty="0"/>
              <a:t> for just this one feature alone. It’s certainly worth the price (free) and more.</a:t>
            </a:r>
          </a:p>
          <a:p>
            <a:endParaRPr lang="en-US" dirty="0"/>
          </a:p>
          <a:p>
            <a:r>
              <a:rPr lang="en-US" dirty="0"/>
              <a:t>But I say this about a lot of </a:t>
            </a:r>
            <a:r>
              <a:rPr lang="en-US" dirty="0" err="1"/>
              <a:t>RStudio’s</a:t>
            </a:r>
            <a:r>
              <a:rPr lang="en-US" dirty="0"/>
              <a:t> functionality.</a:t>
            </a:r>
          </a:p>
        </p:txBody>
      </p:sp>
      <p:sp>
        <p:nvSpPr>
          <p:cNvPr id="4" name="Slide Number Placeholder 3"/>
          <p:cNvSpPr>
            <a:spLocks noGrp="1"/>
          </p:cNvSpPr>
          <p:nvPr>
            <p:ph type="sldNum" sz="quarter" idx="10"/>
          </p:nvPr>
        </p:nvSpPr>
        <p:spPr/>
        <p:txBody>
          <a:bodyPr/>
          <a:lstStyle/>
          <a:p>
            <a:fld id="{A6FF4511-325A-46A3-8489-39552B73A890}" type="slidenum">
              <a:rPr lang="en-US" smtClean="0"/>
              <a:t>28</a:t>
            </a:fld>
            <a:endParaRPr lang="en-US"/>
          </a:p>
        </p:txBody>
      </p:sp>
    </p:spTree>
    <p:extLst>
      <p:ext uri="{BB962C8B-B14F-4D97-AF65-F5344CB8AC3E}">
        <p14:creationId xmlns:p14="http://schemas.microsoft.com/office/powerpoint/2010/main" val="3749137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could have used a built-in data source, but I actually like random numbers.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might want to save the discussion of built-in data sources until after this section – literally “for another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finance we use random numbers a lot in Monte Carlo simulation.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7 of </a:t>
            </a:r>
            <a:r>
              <a:rPr lang="en-US" dirty="0" err="1"/>
              <a:t>Torfs</a:t>
            </a:r>
            <a:r>
              <a:rPr lang="en-US" dirty="0"/>
              <a:t> &amp; </a:t>
            </a:r>
            <a:r>
              <a:rPr lang="en-US" dirty="0" err="1"/>
              <a:t>Brauer</a:t>
            </a:r>
            <a:r>
              <a:rPr lang="en-US" dirty="0"/>
              <a:t> and page 17 of Dixon’s Introduction to </a:t>
            </a:r>
            <a:r>
              <a:rPr lang="en-US" dirty="0" err="1"/>
              <a:t>RStudio</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29</a:t>
            </a:fld>
            <a:endParaRPr lang="en-US"/>
          </a:p>
        </p:txBody>
      </p:sp>
    </p:spTree>
    <p:extLst>
      <p:ext uri="{BB962C8B-B14F-4D97-AF65-F5344CB8AC3E}">
        <p14:creationId xmlns:p14="http://schemas.microsoft.com/office/powerpoint/2010/main" val="586482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notice, </a:t>
            </a:r>
            <a:r>
              <a:rPr lang="en-US" dirty="0" err="1"/>
              <a:t>Rstudio</a:t>
            </a:r>
            <a:r>
              <a:rPr lang="en-US" dirty="0"/>
              <a:t> is trying to tell me that I’m missing a right parenthesis. It says the last one I typed in matches the left parenthesis for the </a:t>
            </a:r>
            <a:r>
              <a:rPr lang="en-US" dirty="0" err="1"/>
              <a:t>rnorm</a:t>
            </a:r>
            <a:r>
              <a:rPr lang="en-US" dirty="0"/>
              <a:t> function call. </a:t>
            </a:r>
          </a:p>
          <a:p>
            <a:r>
              <a:rPr lang="en-US" dirty="0"/>
              <a:t>This is a real handy feature, but let’s pretend I did not notice that…just to see what happens.</a:t>
            </a:r>
          </a:p>
          <a:p>
            <a:endParaRPr lang="en-US" dirty="0"/>
          </a:p>
          <a:p>
            <a:r>
              <a:rPr lang="en-US" dirty="0"/>
              <a:t>I actually made two mistakes: in addition to forgetting the right parenthesis, I put in the number one rather than the letter ell.</a:t>
            </a:r>
          </a:p>
        </p:txBody>
      </p:sp>
      <p:sp>
        <p:nvSpPr>
          <p:cNvPr id="4" name="Slide Number Placeholder 3"/>
          <p:cNvSpPr>
            <a:spLocks noGrp="1"/>
          </p:cNvSpPr>
          <p:nvPr>
            <p:ph type="sldNum" sz="quarter" idx="10"/>
          </p:nvPr>
        </p:nvSpPr>
        <p:spPr/>
        <p:txBody>
          <a:bodyPr/>
          <a:lstStyle/>
          <a:p>
            <a:fld id="{A6FF4511-325A-46A3-8489-39552B73A890}" type="slidenum">
              <a:rPr lang="en-US" smtClean="0"/>
              <a:t>30</a:t>
            </a:fld>
            <a:endParaRPr lang="en-US"/>
          </a:p>
        </p:txBody>
      </p:sp>
    </p:spTree>
    <p:extLst>
      <p:ext uri="{BB962C8B-B14F-4D97-AF65-F5344CB8AC3E}">
        <p14:creationId xmlns:p14="http://schemas.microsoft.com/office/powerpoint/2010/main" val="2220558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system is basically saying “Yes, go on. Finish what you’re saying. I’m waiting…”</a:t>
            </a:r>
          </a:p>
        </p:txBody>
      </p:sp>
      <p:sp>
        <p:nvSpPr>
          <p:cNvPr id="4" name="Slide Number Placeholder 3"/>
          <p:cNvSpPr>
            <a:spLocks noGrp="1"/>
          </p:cNvSpPr>
          <p:nvPr>
            <p:ph type="sldNum" sz="quarter" idx="10"/>
          </p:nvPr>
        </p:nvSpPr>
        <p:spPr/>
        <p:txBody>
          <a:bodyPr/>
          <a:lstStyle/>
          <a:p>
            <a:fld id="{A6FF4511-325A-46A3-8489-39552B73A890}" type="slidenum">
              <a:rPr lang="en-US" smtClean="0"/>
              <a:t>31</a:t>
            </a:fld>
            <a:endParaRPr lang="en-US"/>
          </a:p>
        </p:txBody>
      </p:sp>
    </p:spTree>
    <p:extLst>
      <p:ext uri="{BB962C8B-B14F-4D97-AF65-F5344CB8AC3E}">
        <p14:creationId xmlns:p14="http://schemas.microsoft.com/office/powerpoint/2010/main" val="3053805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other types of plots are there? Try “help(plot)”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 for </a:t>
            </a:r>
            <a:r>
              <a:rPr lang="en-US" sz="1200" b="1" i="0"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oints,</a:t>
            </a:r>
          </a:p>
          <a:p>
            <a:r>
              <a:rPr lang="en-US" sz="1200" b="0" i="0" kern="1200" dirty="0">
                <a:solidFill>
                  <a:schemeClr val="tx1"/>
                </a:solidFill>
                <a:effectLst/>
                <a:latin typeface="+mn-lt"/>
                <a:ea typeface="+mn-ea"/>
                <a:cs typeface="+mn-cs"/>
              </a:rPr>
              <a:t>"l" for </a:t>
            </a:r>
            <a:r>
              <a:rPr lang="en-US" sz="1200" b="1" i="0"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ines,</a:t>
            </a:r>
          </a:p>
          <a:p>
            <a:r>
              <a:rPr lang="en-US" sz="1200" b="0" i="0" kern="1200" dirty="0">
                <a:solidFill>
                  <a:schemeClr val="tx1"/>
                </a:solidFill>
                <a:effectLst/>
                <a:latin typeface="+mn-lt"/>
                <a:ea typeface="+mn-ea"/>
                <a:cs typeface="+mn-cs"/>
              </a:rPr>
              <a:t>"b" for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oth,</a:t>
            </a:r>
          </a:p>
          <a:p>
            <a:r>
              <a:rPr lang="en-US" sz="1200" b="0" i="0" kern="1200" dirty="0">
                <a:solidFill>
                  <a:schemeClr val="tx1"/>
                </a:solidFill>
                <a:effectLst/>
                <a:latin typeface="+mn-lt"/>
                <a:ea typeface="+mn-ea"/>
                <a:cs typeface="+mn-cs"/>
              </a:rPr>
              <a:t>"c" for the lines part alone of "b",</a:t>
            </a:r>
          </a:p>
          <a:p>
            <a:r>
              <a:rPr lang="en-US" sz="1200" b="0" i="0" kern="1200" dirty="0">
                <a:solidFill>
                  <a:schemeClr val="tx1"/>
                </a:solidFill>
                <a:effectLst/>
                <a:latin typeface="+mn-lt"/>
                <a:ea typeface="+mn-ea"/>
                <a:cs typeface="+mn-cs"/>
              </a:rPr>
              <a:t>"o" for both ‘</a:t>
            </a:r>
            <a:r>
              <a:rPr lang="en-US" sz="1200" b="1" i="0" kern="1200" dirty="0" err="1">
                <a:solidFill>
                  <a:schemeClr val="tx1"/>
                </a:solidFill>
                <a:effectLst/>
                <a:latin typeface="+mn-lt"/>
                <a:ea typeface="+mn-ea"/>
                <a:cs typeface="+mn-cs"/>
              </a:rPr>
              <a:t>o</a:t>
            </a:r>
            <a:r>
              <a:rPr lang="en-US" sz="1200" b="0" i="0" kern="1200" dirty="0" err="1">
                <a:solidFill>
                  <a:schemeClr val="tx1"/>
                </a:solidFill>
                <a:effectLst/>
                <a:latin typeface="+mn-lt"/>
                <a:ea typeface="+mn-ea"/>
                <a:cs typeface="+mn-cs"/>
              </a:rPr>
              <a:t>verplotted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 for ‘</a:t>
            </a:r>
            <a:r>
              <a:rPr lang="en-US" sz="1200" b="1" i="0"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istogram’ like (or ‘high-density’) vertical lines,</a:t>
            </a:r>
          </a:p>
          <a:p>
            <a:r>
              <a:rPr lang="en-US" sz="1200" b="0" i="0" kern="1200" dirty="0">
                <a:solidFill>
                  <a:schemeClr val="tx1"/>
                </a:solidFill>
                <a:effectLst/>
                <a:latin typeface="+mn-lt"/>
                <a:ea typeface="+mn-ea"/>
                <a:cs typeface="+mn-cs"/>
              </a:rPr>
              <a:t>"s" for stair </a:t>
            </a:r>
            <a:r>
              <a:rPr lang="en-US" sz="1200" b="1" i="0"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teps,</a:t>
            </a:r>
          </a:p>
          <a:p>
            <a:r>
              <a:rPr lang="en-US" sz="1200" b="0" i="0" kern="1200" dirty="0">
                <a:solidFill>
                  <a:schemeClr val="tx1"/>
                </a:solidFill>
                <a:effectLst/>
                <a:latin typeface="+mn-lt"/>
                <a:ea typeface="+mn-ea"/>
                <a:cs typeface="+mn-cs"/>
              </a:rPr>
              <a:t>"S" for other </a:t>
            </a:r>
            <a:r>
              <a:rPr lang="en-US" sz="1200" b="1" i="0"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teps, see ‘Details’ below,</a:t>
            </a:r>
          </a:p>
          <a:p>
            <a:r>
              <a:rPr lang="en-US" sz="1200" b="0" i="0" kern="1200" dirty="0">
                <a:solidFill>
                  <a:schemeClr val="tx1"/>
                </a:solidFill>
                <a:effectLst/>
                <a:latin typeface="+mn-lt"/>
                <a:ea typeface="+mn-ea"/>
                <a:cs typeface="+mn-cs"/>
              </a:rPr>
              <a:t>"n" for no plotting.</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32</a:t>
            </a:fld>
            <a:endParaRPr lang="en-US"/>
          </a:p>
        </p:txBody>
      </p:sp>
    </p:spTree>
    <p:extLst>
      <p:ext uri="{BB962C8B-B14F-4D97-AF65-F5344CB8AC3E}">
        <p14:creationId xmlns:p14="http://schemas.microsoft.com/office/powerpoint/2010/main" val="672383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doesn’t really care what, if anything comments say…so you do not need to make any comments for the code to work properly.</a:t>
            </a:r>
          </a:p>
          <a:p>
            <a:r>
              <a:rPr lang="en-US" dirty="0"/>
              <a:t>But people do care, and some comments are good.</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33</a:t>
            </a:fld>
            <a:endParaRPr lang="en-US"/>
          </a:p>
        </p:txBody>
      </p:sp>
    </p:spTree>
    <p:extLst>
      <p:ext uri="{BB962C8B-B14F-4D97-AF65-F5344CB8AC3E}">
        <p14:creationId xmlns:p14="http://schemas.microsoft.com/office/powerpoint/2010/main" val="423550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R as a calculator. For example:</a:t>
            </a:r>
          </a:p>
          <a:p>
            <a:r>
              <a:rPr lang="en-US" dirty="0"/>
              <a:t>123 + 456</a:t>
            </a:r>
          </a:p>
          <a:p>
            <a:r>
              <a:rPr lang="en-US" dirty="0"/>
              <a:t>10^2 + 36</a:t>
            </a:r>
          </a:p>
          <a:p>
            <a:r>
              <a:rPr lang="en-US" dirty="0"/>
              <a:t>3 * (2 + 1)	# R only likes parentheses, we cannot use square brackets or curly brackets</a:t>
            </a:r>
          </a:p>
          <a:p>
            <a:r>
              <a:rPr lang="en-US" dirty="0"/>
              <a:t>1 + (3 *(2+1)	# oops we forgot a closing parentheses – R will show us it is expecting something</a:t>
            </a:r>
          </a:p>
          <a:p>
            <a:endParaRPr lang="en-US" dirty="0"/>
          </a:p>
          <a:p>
            <a:r>
              <a:rPr lang="en-US" dirty="0"/>
              <a:t>Also note, unlike Excel, R is ok with having one or more spaces separating the symbols. </a:t>
            </a:r>
          </a:p>
          <a:p>
            <a:r>
              <a:rPr lang="en-US" dirty="0"/>
              <a:t>Obviously you cannot separate the digits within a number, but its up to you if you want extra spaces between the symbols.</a:t>
            </a:r>
          </a:p>
          <a:p>
            <a:endParaRPr lang="en-US" dirty="0"/>
          </a:p>
          <a:p>
            <a:r>
              <a:rPr lang="en-US" dirty="0"/>
              <a:t>Yes, I admit this is not very exciting – but I don’t want you to be alarmed when you see a “+” rather than a result.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6</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is supposed to look like a normal distribution, but something looks abnormal (pun intended). </a:t>
            </a:r>
          </a:p>
          <a:p>
            <a:r>
              <a:rPr lang="en-US" b="0" dirty="0"/>
              <a:t>The deal is that due to random “luck of the draw” I got some really low values without really high values.</a:t>
            </a:r>
          </a:p>
          <a:p>
            <a:endParaRPr lang="en-US" b="1" dirty="0"/>
          </a:p>
          <a:p>
            <a:r>
              <a:rPr lang="en-US" b="1" dirty="0"/>
              <a:t>Sources: </a:t>
            </a:r>
            <a:r>
              <a:rPr lang="en-US" dirty="0"/>
              <a:t>See page 7 of </a:t>
            </a:r>
            <a:r>
              <a:rPr lang="en-US" dirty="0" err="1"/>
              <a:t>Torfs</a:t>
            </a:r>
            <a:r>
              <a:rPr lang="en-US" dirty="0"/>
              <a:t> &amp; </a:t>
            </a:r>
            <a:r>
              <a:rPr lang="en-US" dirty="0" err="1"/>
              <a:t>Brauer</a:t>
            </a:r>
            <a:r>
              <a:rPr lang="en-US" dirty="0"/>
              <a:t> </a:t>
            </a:r>
          </a:p>
        </p:txBody>
      </p:sp>
      <p:sp>
        <p:nvSpPr>
          <p:cNvPr id="4" name="Slide Number Placeholder 3"/>
          <p:cNvSpPr>
            <a:spLocks noGrp="1"/>
          </p:cNvSpPr>
          <p:nvPr>
            <p:ph type="sldNum" sz="quarter" idx="10"/>
          </p:nvPr>
        </p:nvSpPr>
        <p:spPr/>
        <p:txBody>
          <a:bodyPr/>
          <a:lstStyle/>
          <a:p>
            <a:fld id="{A6FF4511-325A-46A3-8489-39552B73A890}" type="slidenum">
              <a:rPr lang="en-US" smtClean="0"/>
              <a:t>34</a:t>
            </a:fld>
            <a:endParaRPr lang="en-US"/>
          </a:p>
        </p:txBody>
      </p:sp>
    </p:spTree>
    <p:extLst>
      <p:ext uri="{BB962C8B-B14F-4D97-AF65-F5344CB8AC3E}">
        <p14:creationId xmlns:p14="http://schemas.microsoft.com/office/powerpoint/2010/main" val="2190888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wasn’t on a Saturday, I would use terms like the “Law of Large Numbers” and maybe talk about the “Central Limit Theorem” </a:t>
            </a:r>
          </a:p>
          <a:p>
            <a:r>
              <a:rPr lang="en-US" dirty="0"/>
              <a:t>but it’s the weekend and we’re not here for that. </a:t>
            </a:r>
          </a:p>
          <a:p>
            <a:endParaRPr lang="en-US" dirty="0"/>
          </a:p>
          <a:p>
            <a:r>
              <a:rPr lang="en-US" dirty="0"/>
              <a:t>If you notice, the chart is not very presentable because the chart title, and the ex-axis label isn’t great. </a:t>
            </a:r>
          </a:p>
          <a:p>
            <a:r>
              <a:rPr lang="en-US" dirty="0"/>
              <a:t>We can improve on that, and a whole lot more, but that’s the subject for another lesson.</a:t>
            </a:r>
          </a:p>
          <a:p>
            <a:endParaRPr lang="en-US" dirty="0"/>
          </a:p>
          <a:p>
            <a:r>
              <a:rPr lang="en-US" dirty="0"/>
              <a:t>For now, all I want to do is show how easy it is to make a somewhat OK looking chart. </a:t>
            </a:r>
          </a:p>
          <a:p>
            <a:r>
              <a:rPr lang="en-US" dirty="0"/>
              <a:t>This is fine if I’m the only person looking at the chart. Or I have members on my team who are understanding. </a:t>
            </a:r>
          </a:p>
          <a:p>
            <a:r>
              <a:rPr lang="en-US" dirty="0"/>
              <a:t>But this is not something I would want to show my boss. Or my bosses’ boss. Or my bosses’ bosses’ boss…</a:t>
            </a:r>
          </a:p>
        </p:txBody>
      </p:sp>
      <p:sp>
        <p:nvSpPr>
          <p:cNvPr id="4" name="Slide Number Placeholder 3"/>
          <p:cNvSpPr>
            <a:spLocks noGrp="1"/>
          </p:cNvSpPr>
          <p:nvPr>
            <p:ph type="sldNum" sz="quarter" idx="10"/>
          </p:nvPr>
        </p:nvSpPr>
        <p:spPr/>
        <p:txBody>
          <a:bodyPr/>
          <a:lstStyle/>
          <a:p>
            <a:fld id="{A6FF4511-325A-46A3-8489-39552B73A890}" type="slidenum">
              <a:rPr lang="en-US" smtClean="0"/>
              <a:t>35</a:t>
            </a:fld>
            <a:endParaRPr lang="en-US"/>
          </a:p>
        </p:txBody>
      </p:sp>
    </p:spTree>
    <p:extLst>
      <p:ext uri="{BB962C8B-B14F-4D97-AF65-F5344CB8AC3E}">
        <p14:creationId xmlns:p14="http://schemas.microsoft.com/office/powerpoint/2010/main" val="1978460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Sources: </a:t>
            </a:r>
            <a:r>
              <a:rPr lang="en-US" dirty="0"/>
              <a:t>See page 6 of </a:t>
            </a:r>
            <a:r>
              <a:rPr lang="en-US" dirty="0" err="1"/>
              <a:t>Torfs</a:t>
            </a:r>
            <a:r>
              <a:rPr lang="en-US" dirty="0"/>
              <a:t> &amp; </a:t>
            </a:r>
            <a:r>
              <a:rPr lang="en-US" dirty="0" err="1"/>
              <a:t>Brauer</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36</a:t>
            </a:fld>
            <a:endParaRPr lang="en-US"/>
          </a:p>
        </p:txBody>
      </p:sp>
    </p:spTree>
    <p:extLst>
      <p:ext uri="{BB962C8B-B14F-4D97-AF65-F5344CB8AC3E}">
        <p14:creationId xmlns:p14="http://schemas.microsoft.com/office/powerpoint/2010/main" val="2276891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7 of </a:t>
            </a:r>
            <a:r>
              <a:rPr lang="en-US" dirty="0" err="1"/>
              <a:t>Torfs</a:t>
            </a:r>
            <a:r>
              <a:rPr lang="en-US" dirty="0"/>
              <a:t> &amp; </a:t>
            </a:r>
            <a:r>
              <a:rPr lang="en-US" dirty="0" err="1"/>
              <a:t>Brauer</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37</a:t>
            </a:fld>
            <a:endParaRPr lang="en-US"/>
          </a:p>
        </p:txBody>
      </p:sp>
    </p:spTree>
    <p:extLst>
      <p:ext uri="{BB962C8B-B14F-4D97-AF65-F5344CB8AC3E}">
        <p14:creationId xmlns:p14="http://schemas.microsoft.com/office/powerpoint/2010/main" val="1905841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odds between 1 and 11; I would do this in two parts</a:t>
            </a:r>
          </a:p>
          <a:p>
            <a:r>
              <a:rPr lang="en-US" dirty="0"/>
              <a:t>t &lt;- c( 0:49)</a:t>
            </a:r>
          </a:p>
          <a:p>
            <a:r>
              <a:rPr lang="en-US" dirty="0"/>
              <a:t>odds &lt;- t*2 + 1</a:t>
            </a:r>
          </a:p>
          <a:p>
            <a:r>
              <a:rPr lang="en-US" dirty="0" err="1"/>
              <a:t>rm</a:t>
            </a:r>
            <a:r>
              <a:rPr lang="en-US" dirty="0"/>
              <a:t>(t)	# I like to remove variables as soon as I no longer need them</a:t>
            </a:r>
          </a:p>
          <a:p>
            <a:endParaRPr lang="en-US" dirty="0"/>
          </a:p>
          <a:p>
            <a:r>
              <a:rPr lang="en-US" dirty="0"/>
              <a:t>Perhaps we can put this together in a single statement</a:t>
            </a:r>
          </a:p>
          <a:p>
            <a:r>
              <a:rPr lang="en-US" dirty="0" err="1"/>
              <a:t>anotherWay</a:t>
            </a:r>
            <a:r>
              <a:rPr lang="en-US" dirty="0"/>
              <a:t> &lt;- c(0:49)*2 + 1</a:t>
            </a:r>
          </a:p>
          <a:p>
            <a:endParaRPr lang="en-US" dirty="0"/>
          </a:p>
          <a:p>
            <a:r>
              <a:rPr lang="en-US" dirty="0"/>
              <a:t>What about that sequence function from the previous slide?</a:t>
            </a:r>
          </a:p>
          <a:p>
            <a:r>
              <a:rPr lang="en-US" sz="1200" kern="1200" dirty="0" err="1">
                <a:solidFill>
                  <a:schemeClr val="tx1"/>
                </a:solidFill>
                <a:effectLst/>
                <a:latin typeface="+mn-lt"/>
                <a:ea typeface="+mn-ea"/>
                <a:cs typeface="+mn-cs"/>
              </a:rPr>
              <a:t>thirdWay</a:t>
            </a:r>
            <a:r>
              <a:rPr lang="en-US" sz="1200" kern="1200" dirty="0">
                <a:solidFill>
                  <a:schemeClr val="tx1"/>
                </a:solidFill>
                <a:effectLst/>
                <a:latin typeface="+mn-lt"/>
                <a:ea typeface="+mn-ea"/>
                <a:cs typeface="+mn-cs"/>
              </a:rPr>
              <a:t> &lt;- </a:t>
            </a:r>
            <a:r>
              <a:rPr lang="en-US" sz="1200" kern="1200" dirty="0" err="1">
                <a:solidFill>
                  <a:schemeClr val="tx1"/>
                </a:solidFill>
                <a:effectLst/>
                <a:latin typeface="+mn-lt"/>
                <a:ea typeface="+mn-ea"/>
                <a:cs typeface="+mn-cs"/>
              </a:rPr>
              <a:t>seq</a:t>
            </a:r>
            <a:r>
              <a:rPr lang="en-US" sz="1200" kern="1200" dirty="0">
                <a:solidFill>
                  <a:schemeClr val="tx1"/>
                </a:solidFill>
                <a:effectLst/>
                <a:latin typeface="+mn-lt"/>
                <a:ea typeface="+mn-ea"/>
                <a:cs typeface="+mn-cs"/>
              </a:rPr>
              <a:t>(from = 0, to = 99, by=2)</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38</a:t>
            </a:fld>
            <a:endParaRPr lang="en-US"/>
          </a:p>
        </p:txBody>
      </p:sp>
    </p:spTree>
    <p:extLst>
      <p:ext uri="{BB962C8B-B14F-4D97-AF65-F5344CB8AC3E}">
        <p14:creationId xmlns:p14="http://schemas.microsoft.com/office/powerpoint/2010/main" val="4190534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addition to using a range </a:t>
            </a:r>
            <a:r>
              <a:rPr lang="en-US" b="1" dirty="0"/>
              <a:t>“2:3” </a:t>
            </a:r>
            <a:r>
              <a:rPr lang="en-US" b="0" dirty="0"/>
              <a:t>I could create a list and use that: for example </a:t>
            </a:r>
            <a:r>
              <a:rPr lang="en-US" b="1" dirty="0"/>
              <a:t>“c(1,3)” </a:t>
            </a:r>
            <a:r>
              <a:rPr lang="en-US" b="0" dirty="0"/>
              <a:t>to see the first and third elements.</a:t>
            </a:r>
          </a:p>
          <a:p>
            <a:endParaRPr lang="en-US" b="1" dirty="0"/>
          </a:p>
          <a:p>
            <a:r>
              <a:rPr lang="en-US" b="1" dirty="0"/>
              <a:t>Sources: </a:t>
            </a:r>
            <a:r>
              <a:rPr lang="en-US" dirty="0"/>
              <a:t>page 6 of </a:t>
            </a:r>
            <a:r>
              <a:rPr lang="en-US" dirty="0" err="1"/>
              <a:t>Torfs</a:t>
            </a:r>
            <a:r>
              <a:rPr lang="en-US" dirty="0"/>
              <a:t> &amp; </a:t>
            </a:r>
            <a:r>
              <a:rPr lang="en-US" dirty="0" err="1"/>
              <a:t>Brauer</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39</a:t>
            </a:fld>
            <a:endParaRPr lang="en-US"/>
          </a:p>
        </p:txBody>
      </p:sp>
    </p:spTree>
    <p:extLst>
      <p:ext uri="{BB962C8B-B14F-4D97-AF65-F5344CB8AC3E}">
        <p14:creationId xmlns:p14="http://schemas.microsoft.com/office/powerpoint/2010/main" val="1669581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6 of </a:t>
            </a:r>
            <a:r>
              <a:rPr lang="en-US" dirty="0" err="1"/>
              <a:t>Torfs</a:t>
            </a:r>
            <a:r>
              <a:rPr lang="en-US" dirty="0"/>
              <a:t> &amp; </a:t>
            </a:r>
            <a:r>
              <a:rPr lang="en-US" dirty="0" err="1"/>
              <a:t>Brauer</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40</a:t>
            </a:fld>
            <a:endParaRPr lang="en-US"/>
          </a:p>
        </p:txBody>
      </p:sp>
    </p:spTree>
    <p:extLst>
      <p:ext uri="{BB962C8B-B14F-4D97-AF65-F5344CB8AC3E}">
        <p14:creationId xmlns:p14="http://schemas.microsoft.com/office/powerpoint/2010/main" val="1168667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suppose I should have chosen more descriptive variables names than “x, y and z.”</a:t>
            </a:r>
          </a:p>
        </p:txBody>
      </p:sp>
      <p:sp>
        <p:nvSpPr>
          <p:cNvPr id="4" name="Slide Number Placeholder 3"/>
          <p:cNvSpPr>
            <a:spLocks noGrp="1"/>
          </p:cNvSpPr>
          <p:nvPr>
            <p:ph type="sldNum" sz="quarter" idx="10"/>
          </p:nvPr>
        </p:nvSpPr>
        <p:spPr/>
        <p:txBody>
          <a:bodyPr/>
          <a:lstStyle/>
          <a:p>
            <a:fld id="{A6FF4511-325A-46A3-8489-39552B73A890}" type="slidenum">
              <a:rPr lang="en-US" smtClean="0"/>
              <a:t>41</a:t>
            </a:fld>
            <a:endParaRPr lang="en-US"/>
          </a:p>
        </p:txBody>
      </p:sp>
    </p:spTree>
    <p:extLst>
      <p:ext uri="{BB962C8B-B14F-4D97-AF65-F5344CB8AC3E}">
        <p14:creationId xmlns:p14="http://schemas.microsoft.com/office/powerpoint/2010/main" val="1886262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7 of </a:t>
            </a:r>
            <a:r>
              <a:rPr lang="en-US" dirty="0" err="1"/>
              <a:t>Torfs</a:t>
            </a:r>
            <a:r>
              <a:rPr lang="en-US" dirty="0"/>
              <a:t> &amp; </a:t>
            </a:r>
            <a:r>
              <a:rPr lang="en-US" dirty="0" err="1"/>
              <a:t>Brauer</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42</a:t>
            </a:fld>
            <a:endParaRPr lang="en-US"/>
          </a:p>
        </p:txBody>
      </p:sp>
    </p:spTree>
    <p:extLst>
      <p:ext uri="{BB962C8B-B14F-4D97-AF65-F5344CB8AC3E}">
        <p14:creationId xmlns:p14="http://schemas.microsoft.com/office/powerpoint/2010/main" val="2716458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8 of </a:t>
            </a:r>
            <a:r>
              <a:rPr lang="en-US" dirty="0" err="1"/>
              <a:t>Torfs</a:t>
            </a:r>
            <a:r>
              <a:rPr lang="en-US" dirty="0"/>
              <a:t> &amp; </a:t>
            </a:r>
            <a:r>
              <a:rPr lang="en-US" dirty="0" err="1"/>
              <a:t>Brauer</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43</a:t>
            </a:fld>
            <a:endParaRPr lang="en-US"/>
          </a:p>
        </p:txBody>
      </p:sp>
    </p:spTree>
    <p:extLst>
      <p:ext uri="{BB962C8B-B14F-4D97-AF65-F5344CB8AC3E}">
        <p14:creationId xmlns:p14="http://schemas.microsoft.com/office/powerpoint/2010/main" val="3295101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kinda</a:t>
            </a:r>
            <a:r>
              <a:rPr lang="en-US" dirty="0"/>
              <a:t> assuming from the last example that we probably did not intend to miss the final right parenthesis. </a:t>
            </a:r>
          </a:p>
          <a:p>
            <a:endParaRPr lang="en-US" dirty="0"/>
          </a:p>
          <a:p>
            <a:r>
              <a:rPr lang="en-US" dirty="0"/>
              <a:t>I did this deliberately to show one of the things that could happen when what you actually did was not 100% of what you thought you did.</a:t>
            </a:r>
          </a:p>
          <a:p>
            <a:endParaRPr lang="en-US" dirty="0"/>
          </a:p>
          <a:p>
            <a:r>
              <a:rPr lang="en-US" dirty="0"/>
              <a:t>Computers are very literal-minded and don’t have any kind of “you know what I mean” type of understanding that a person would have. </a:t>
            </a:r>
          </a:p>
          <a:p>
            <a:endParaRPr lang="en-US" dirty="0"/>
          </a:p>
          <a:p>
            <a:r>
              <a:rPr lang="en-US" dirty="0"/>
              <a:t>But I don’t want you to freak about this – as long as we can figure out why the computer doesn’t do what we want it to,</a:t>
            </a:r>
          </a:p>
          <a:p>
            <a:r>
              <a:rPr lang="en-US" dirty="0"/>
              <a:t>Any mistakes are easy to fix. Well, usually…but I don’t want to scare people.</a:t>
            </a:r>
          </a:p>
          <a:p>
            <a:endParaRPr lang="en-US" dirty="0"/>
          </a:p>
          <a:p>
            <a:r>
              <a:rPr lang="en-US" dirty="0"/>
              <a:t>Sometimes hitting the &lt;escape&gt; key or &lt;</a:t>
            </a:r>
            <a:r>
              <a:rPr lang="en-US" dirty="0" err="1"/>
              <a:t>cntl</a:t>
            </a:r>
            <a:r>
              <a:rPr lang="en-US" dirty="0"/>
              <a:t>&gt;&lt;c&gt; (holding down the control key and hitting C, will help if you’re stuck for some reason.</a:t>
            </a:r>
          </a:p>
        </p:txBody>
      </p:sp>
      <p:sp>
        <p:nvSpPr>
          <p:cNvPr id="4" name="Slide Number Placeholder 3"/>
          <p:cNvSpPr>
            <a:spLocks noGrp="1"/>
          </p:cNvSpPr>
          <p:nvPr>
            <p:ph type="sldNum" sz="quarter" idx="10"/>
          </p:nvPr>
        </p:nvSpPr>
        <p:spPr/>
        <p:txBody>
          <a:bodyPr/>
          <a:lstStyle/>
          <a:p>
            <a:fld id="{A6FF4511-325A-46A3-8489-39552B73A890}" type="slidenum">
              <a:rPr lang="en-US" smtClean="0"/>
              <a:t>7</a:t>
            </a:fld>
            <a:endParaRPr lang="en-US"/>
          </a:p>
        </p:txBody>
      </p:sp>
    </p:spTree>
    <p:extLst>
      <p:ext uri="{BB962C8B-B14F-4D97-AF65-F5344CB8AC3E}">
        <p14:creationId xmlns:p14="http://schemas.microsoft.com/office/powerpoint/2010/main" val="1400136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directory? For me it happens to be “one-drive\personal\documents”</a:t>
            </a:r>
          </a:p>
          <a:p>
            <a:r>
              <a:rPr lang="en-US" dirty="0"/>
              <a:t>And yes, I have some old-school RPGs installed on this machine. I don’t have time to play them any more, which is why I don’t have any new games.</a:t>
            </a:r>
          </a:p>
          <a:p>
            <a:endParaRPr lang="en-US" dirty="0"/>
          </a:p>
          <a:p>
            <a:r>
              <a:rPr lang="en-US" dirty="0"/>
              <a:t>The R command </a:t>
            </a:r>
            <a:r>
              <a:rPr lang="en-US" b="1" dirty="0" err="1"/>
              <a:t>Sys.getenv</a:t>
            </a:r>
            <a:r>
              <a:rPr lang="en-US" b="1" dirty="0"/>
              <a:t>(“R_HOME”) </a:t>
            </a:r>
            <a:r>
              <a:rPr lang="en-US" dirty="0"/>
              <a:t>and yes with these capital letters, will tell you where this is.</a:t>
            </a:r>
          </a:p>
          <a:p>
            <a:r>
              <a:rPr lang="en-US" dirty="0"/>
              <a:t>The r command </a:t>
            </a:r>
            <a:r>
              <a:rPr lang="en-US" b="1" dirty="0" err="1"/>
              <a:t>Sys.getenv</a:t>
            </a:r>
            <a:r>
              <a:rPr lang="en-US" b="1" dirty="0"/>
              <a:t>() </a:t>
            </a:r>
            <a:r>
              <a:rPr lang="en-US" dirty="0"/>
              <a:t>will show you a number of environment variables that you can use and change, I guess.</a:t>
            </a:r>
          </a:p>
          <a:p>
            <a:endParaRPr lang="en-US" dirty="0"/>
          </a:p>
          <a:p>
            <a:r>
              <a:rPr lang="en-US" dirty="0"/>
              <a:t>The next slide shows where this home default working directory is. </a:t>
            </a:r>
          </a:p>
          <a:p>
            <a:r>
              <a:rPr lang="en-US" dirty="0"/>
              <a:t>Or we could type in the R command </a:t>
            </a:r>
            <a:r>
              <a:rPr lang="en-US" b="1" dirty="0" err="1"/>
              <a:t>getwd</a:t>
            </a:r>
            <a:r>
              <a:rPr lang="en-US" b="1" dirty="0"/>
              <a:t>()</a:t>
            </a:r>
          </a:p>
          <a:p>
            <a:r>
              <a:rPr lang="en-US" b="0" dirty="0"/>
              <a:t>Or we can select </a:t>
            </a:r>
            <a:r>
              <a:rPr lang="en-US" b="1" dirty="0"/>
              <a:t>File &gt; Change dir... </a:t>
            </a:r>
            <a:r>
              <a:rPr lang="en-US" b="0" dirty="0"/>
              <a:t>and spot it from there</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44</a:t>
            </a:fld>
            <a:endParaRPr lang="en-US"/>
          </a:p>
        </p:txBody>
      </p:sp>
    </p:spTree>
    <p:extLst>
      <p:ext uri="{BB962C8B-B14F-4D97-AF65-F5344CB8AC3E}">
        <p14:creationId xmlns:p14="http://schemas.microsoft.com/office/powerpoint/2010/main" val="1664167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contents in the “R version” is R_HOME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change the working directory either here, or with the R command: </a:t>
            </a:r>
            <a:r>
              <a:rPr lang="en-US" b="1" dirty="0" err="1"/>
              <a:t>setwd</a:t>
            </a:r>
            <a:r>
              <a:rPr lang="en-US" b="1" dirty="0"/>
              <a:t>(“directory”)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Or we can select </a:t>
            </a:r>
            <a:r>
              <a:rPr lang="en-US" b="1" dirty="0"/>
              <a:t>File &gt; Change dir... </a:t>
            </a:r>
            <a:r>
              <a:rPr lang="en-US" b="0" dirty="0"/>
              <a:t>and change it from this dialog box</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45</a:t>
            </a:fld>
            <a:endParaRPr lang="en-US"/>
          </a:p>
        </p:txBody>
      </p:sp>
    </p:spTree>
    <p:extLst>
      <p:ext uri="{BB962C8B-B14F-4D97-AF65-F5344CB8AC3E}">
        <p14:creationId xmlns:p14="http://schemas.microsoft.com/office/powerpoint/2010/main" val="32825231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8 of </a:t>
            </a:r>
            <a:r>
              <a:rPr lang="en-US" dirty="0" err="1"/>
              <a:t>Torfs</a:t>
            </a:r>
            <a:r>
              <a:rPr lang="en-US" dirty="0"/>
              <a:t> &amp; </a:t>
            </a:r>
            <a:r>
              <a:rPr lang="en-US" dirty="0" err="1"/>
              <a:t>Brauer</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47</a:t>
            </a:fld>
            <a:endParaRPr lang="en-US"/>
          </a:p>
        </p:txBody>
      </p:sp>
    </p:spTree>
    <p:extLst>
      <p:ext uri="{BB962C8B-B14F-4D97-AF65-F5344CB8AC3E}">
        <p14:creationId xmlns:p14="http://schemas.microsoft.com/office/powerpoint/2010/main" val="3993480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11 of Dixon’s Introduction to </a:t>
            </a:r>
            <a:r>
              <a:rPr lang="en-US" dirty="0" err="1"/>
              <a:t>RStudio</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48</a:t>
            </a:fld>
            <a:endParaRPr lang="en-US"/>
          </a:p>
        </p:txBody>
      </p:sp>
    </p:spTree>
    <p:extLst>
      <p:ext uri="{BB962C8B-B14F-4D97-AF65-F5344CB8AC3E}">
        <p14:creationId xmlns:p14="http://schemas.microsoft.com/office/powerpoint/2010/main" val="4054457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two ways to see what packages are installed:</a:t>
            </a:r>
          </a:p>
          <a:p>
            <a:pPr marL="228600" indent="-228600">
              <a:buFont typeface="+mj-lt"/>
              <a:buAutoNum type="arabicPeriod"/>
            </a:pPr>
            <a:r>
              <a:rPr lang="en-US" b="0" dirty="0"/>
              <a:t>Type in </a:t>
            </a:r>
            <a:r>
              <a:rPr lang="en-US" b="1" dirty="0"/>
              <a:t>library() </a:t>
            </a:r>
            <a:r>
              <a:rPr lang="en-US" b="0" dirty="0"/>
              <a:t>as an R command</a:t>
            </a:r>
          </a:p>
          <a:p>
            <a:pPr marL="228600" indent="-228600">
              <a:buFont typeface="+mj-lt"/>
              <a:buAutoNum type="arabicPeriod"/>
            </a:pPr>
            <a:r>
              <a:rPr lang="en-US" b="0" dirty="0"/>
              <a:t>Look at the </a:t>
            </a:r>
            <a:r>
              <a:rPr lang="en-US" b="1" dirty="0"/>
              <a:t>Packages</a:t>
            </a:r>
            <a:r>
              <a:rPr lang="en-US" b="0" dirty="0"/>
              <a:t> tab in </a:t>
            </a:r>
            <a:r>
              <a:rPr lang="en-US" b="0" dirty="0" err="1"/>
              <a:t>RStudio</a:t>
            </a:r>
            <a:endParaRPr lang="en-US" b="0" dirty="0"/>
          </a:p>
          <a:p>
            <a:endParaRPr lang="en-US" b="1" dirty="0"/>
          </a:p>
          <a:p>
            <a:r>
              <a:rPr lang="en-US" b="1" dirty="0"/>
              <a:t>Sources: </a:t>
            </a:r>
            <a:r>
              <a:rPr lang="en-US" dirty="0"/>
              <a:t>See page 5 of Dixon’s Introduction to </a:t>
            </a:r>
            <a:r>
              <a:rPr lang="en-US" dirty="0" err="1"/>
              <a:t>RStudio</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49</a:t>
            </a:fld>
            <a:endParaRPr lang="en-US"/>
          </a:p>
        </p:txBody>
      </p:sp>
    </p:spTree>
    <p:extLst>
      <p:ext uri="{BB962C8B-B14F-4D97-AF65-F5344CB8AC3E}">
        <p14:creationId xmlns:p14="http://schemas.microsoft.com/office/powerpoint/2010/main" val="37357746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file I imported is from the JPM real-time (meaning hourly) energy prices from some day I picked out of the blue. </a:t>
            </a:r>
          </a:p>
          <a:p>
            <a:r>
              <a:rPr lang="en-US" dirty="0"/>
              <a:t>This particular data file has header information at the top, so I skipped the first 17 rows. The next row has the variable names,</a:t>
            </a:r>
          </a:p>
          <a:p>
            <a:r>
              <a:rPr lang="en-US" dirty="0"/>
              <a:t>And the rest of the rows have the data. Notice how R’s </a:t>
            </a:r>
            <a:r>
              <a:rPr lang="en-US" dirty="0" err="1"/>
              <a:t>readxl</a:t>
            </a:r>
            <a:r>
              <a:rPr lang="en-US" dirty="0"/>
              <a:t> package can tell which columns are numbers and which are characters.</a:t>
            </a:r>
          </a:p>
          <a:p>
            <a:r>
              <a:rPr lang="en-US" dirty="0"/>
              <a:t>Notice how </a:t>
            </a:r>
            <a:r>
              <a:rPr lang="en-US" dirty="0" err="1"/>
              <a:t>Rstudio</a:t>
            </a:r>
            <a:r>
              <a:rPr lang="en-US" dirty="0"/>
              <a:t> shows you how things look without having to understand all the code.</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51</a:t>
            </a:fld>
            <a:endParaRPr lang="en-US"/>
          </a:p>
        </p:txBody>
      </p:sp>
    </p:spTree>
    <p:extLst>
      <p:ext uri="{BB962C8B-B14F-4D97-AF65-F5344CB8AC3E}">
        <p14:creationId xmlns:p14="http://schemas.microsoft.com/office/powerpoint/2010/main" val="1824443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16 of Dixon’s Introduction to </a:t>
            </a:r>
            <a:r>
              <a:rPr lang="en-US" dirty="0" err="1"/>
              <a:t>RStudio</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53</a:t>
            </a:fld>
            <a:endParaRPr lang="en-US"/>
          </a:p>
        </p:txBody>
      </p:sp>
    </p:spTree>
    <p:extLst>
      <p:ext uri="{BB962C8B-B14F-4D97-AF65-F5344CB8AC3E}">
        <p14:creationId xmlns:p14="http://schemas.microsoft.com/office/powerpoint/2010/main" val="1120444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9 of </a:t>
            </a:r>
            <a:r>
              <a:rPr lang="en-US" dirty="0" err="1"/>
              <a:t>Torfs</a:t>
            </a:r>
            <a:r>
              <a:rPr lang="en-US" dirty="0"/>
              <a:t> &amp; </a:t>
            </a:r>
            <a:r>
              <a:rPr lang="en-US" dirty="0" err="1"/>
              <a:t>Brauer</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54</a:t>
            </a:fld>
            <a:endParaRPr lang="en-US"/>
          </a:p>
        </p:txBody>
      </p:sp>
    </p:spTree>
    <p:extLst>
      <p:ext uri="{BB962C8B-B14F-4D97-AF65-F5344CB8AC3E}">
        <p14:creationId xmlns:p14="http://schemas.microsoft.com/office/powerpoint/2010/main" val="54650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9 of </a:t>
            </a:r>
            <a:r>
              <a:rPr lang="en-US" dirty="0" err="1"/>
              <a:t>Torfs</a:t>
            </a:r>
            <a:r>
              <a:rPr lang="en-US" dirty="0"/>
              <a:t> &amp; </a:t>
            </a:r>
            <a:r>
              <a:rPr lang="en-US" dirty="0" err="1"/>
              <a:t>Brauer</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55</a:t>
            </a:fld>
            <a:endParaRPr lang="en-US"/>
          </a:p>
        </p:txBody>
      </p:sp>
    </p:spTree>
    <p:extLst>
      <p:ext uri="{BB962C8B-B14F-4D97-AF65-F5344CB8AC3E}">
        <p14:creationId xmlns:p14="http://schemas.microsoft.com/office/powerpoint/2010/main" val="980941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you are an old-school C++ or java (or even </a:t>
            </a:r>
            <a:r>
              <a:rPr lang="en-US" b="0" dirty="0" err="1"/>
              <a:t>fortran</a:t>
            </a:r>
            <a:r>
              <a:rPr lang="en-US" b="0" dirty="0"/>
              <a:t>) programmer like I was, you have </a:t>
            </a:r>
            <a:r>
              <a:rPr lang="en-US" b="1" dirty="0"/>
              <a:t>some unlearning to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those old programming languages, you have to do operations element by element. This is can be tricky because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Need to keep track of the number of elements to do this properly.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10 of </a:t>
            </a:r>
            <a:r>
              <a:rPr lang="en-US" dirty="0" err="1"/>
              <a:t>Torfs</a:t>
            </a:r>
            <a:r>
              <a:rPr lang="en-US" dirty="0"/>
              <a:t> &amp; </a:t>
            </a:r>
            <a:r>
              <a:rPr lang="en-US" dirty="0" err="1"/>
              <a:t>Brauer</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56</a:t>
            </a:fld>
            <a:endParaRPr lang="en-US"/>
          </a:p>
        </p:txBody>
      </p:sp>
    </p:spTree>
    <p:extLst>
      <p:ext uri="{BB962C8B-B14F-4D97-AF65-F5344CB8AC3E}">
        <p14:creationId xmlns:p14="http://schemas.microsoft.com/office/powerpoint/2010/main" val="1162578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save the results of calculations and operations. But to refer to some result later, we need to give it a name. Here are some examples.</a:t>
            </a:r>
          </a:p>
          <a:p>
            <a:r>
              <a:rPr lang="en-US" dirty="0"/>
              <a:t>a &lt;- 4</a:t>
            </a:r>
          </a:p>
          <a:p>
            <a:r>
              <a:rPr lang="en-US" dirty="0"/>
              <a:t>a</a:t>
            </a:r>
          </a:p>
          <a:p>
            <a:r>
              <a:rPr lang="en-US" dirty="0"/>
              <a:t>b &lt;- a * 5</a:t>
            </a:r>
          </a:p>
          <a:p>
            <a:r>
              <a:rPr lang="en-US" dirty="0"/>
              <a:t>b</a:t>
            </a:r>
          </a:p>
          <a:p>
            <a:r>
              <a:rPr lang="en-US" dirty="0"/>
              <a:t>c = 0.123</a:t>
            </a:r>
          </a:p>
          <a:p>
            <a:r>
              <a:rPr lang="en-US" dirty="0"/>
              <a:t>c</a:t>
            </a:r>
          </a:p>
          <a:p>
            <a:endParaRPr lang="en-US" dirty="0"/>
          </a:p>
          <a:p>
            <a:r>
              <a:rPr lang="en-US" dirty="0"/>
              <a:t>You can reassign a new value</a:t>
            </a:r>
          </a:p>
          <a:p>
            <a:r>
              <a:rPr lang="en-US" dirty="0"/>
              <a:t>a &lt;- a + 1</a:t>
            </a:r>
          </a:p>
          <a:p>
            <a:r>
              <a:rPr lang="en-US" dirty="0"/>
              <a:t>a</a:t>
            </a:r>
          </a:p>
          <a:p>
            <a:r>
              <a:rPr lang="en-US" dirty="0"/>
              <a:t>c &lt;- b</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8</a:t>
            </a:fld>
            <a:endParaRPr lang="en-US"/>
          </a:p>
        </p:txBody>
      </p:sp>
    </p:spTree>
    <p:extLst>
      <p:ext uri="{BB962C8B-B14F-4D97-AF65-F5344CB8AC3E}">
        <p14:creationId xmlns:p14="http://schemas.microsoft.com/office/powerpoint/2010/main" val="42411473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is not the smartest use of time, but it does show to create your own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start be defining a function name “</a:t>
            </a:r>
            <a:r>
              <a:rPr lang="en-US" b="0" dirty="0" err="1"/>
              <a:t>my.power</a:t>
            </a:r>
            <a:r>
              <a:rPr lang="en-US" b="0" dirty="0"/>
              <a:t>” and set it to a function with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then do some operations and return 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10 of </a:t>
            </a:r>
            <a:r>
              <a:rPr lang="en-US" dirty="0" err="1"/>
              <a:t>Torfs</a:t>
            </a:r>
            <a:r>
              <a:rPr lang="en-US" dirty="0"/>
              <a:t> &amp; </a:t>
            </a:r>
            <a:r>
              <a:rPr lang="en-US" dirty="0" err="1"/>
              <a:t>Brauer</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57</a:t>
            </a:fld>
            <a:endParaRPr lang="en-US"/>
          </a:p>
        </p:txBody>
      </p:sp>
    </p:spTree>
    <p:extLst>
      <p:ext uri="{BB962C8B-B14F-4D97-AF65-F5344CB8AC3E}">
        <p14:creationId xmlns:p14="http://schemas.microsoft.com/office/powerpoint/2010/main" val="2508246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9 of Dixon’s Introduction to </a:t>
            </a:r>
            <a:r>
              <a:rPr lang="en-US" dirty="0" err="1"/>
              <a:t>RStudio</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58</a:t>
            </a:fld>
            <a:endParaRPr lang="en-US"/>
          </a:p>
        </p:txBody>
      </p:sp>
    </p:spTree>
    <p:extLst>
      <p:ext uri="{BB962C8B-B14F-4D97-AF65-F5344CB8AC3E}">
        <p14:creationId xmlns:p14="http://schemas.microsoft.com/office/powerpoint/2010/main" val="22007786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a:t>
            </a:r>
            <a:r>
              <a:rPr lang="en-US" u="none" dirty="0"/>
              <a:t>page 9 of Dixon’s Introduction to </a:t>
            </a:r>
            <a:r>
              <a:rPr lang="en-US" u="none" dirty="0" err="1"/>
              <a:t>RStudio</a:t>
            </a:r>
            <a:endParaRPr lang="en-US" u="none"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59</a:t>
            </a:fld>
            <a:endParaRPr lang="en-US"/>
          </a:p>
        </p:txBody>
      </p:sp>
    </p:spTree>
    <p:extLst>
      <p:ext uri="{BB962C8B-B14F-4D97-AF65-F5344CB8AC3E}">
        <p14:creationId xmlns:p14="http://schemas.microsoft.com/office/powerpoint/2010/main" val="18545366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can also type in </a:t>
            </a:r>
            <a:r>
              <a:rPr lang="en-US" b="1" dirty="0"/>
              <a:t>data() </a:t>
            </a:r>
            <a:r>
              <a:rPr lang="en-US" b="0" dirty="0"/>
              <a:t>to see what datasets are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general form for loading in a dataset is first specify the name, and then what package it is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 conveniently provides a good number of datasets just so people can have some samples to play around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These datasets are all inside a package called </a:t>
            </a:r>
            <a:r>
              <a:rPr lang="en-US" b="1" dirty="0"/>
              <a:t>“datasets” </a:t>
            </a:r>
            <a:r>
              <a:rPr lang="en-US" b="0" dirty="0"/>
              <a:t>and the package is pre-installed for everyone.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Here I’m loading, man I should have picked a word I can pronounce correctly, Pure-oh-my-sin???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11 of Dixon’s Introduction to </a:t>
            </a:r>
            <a:r>
              <a:rPr lang="en-US" dirty="0" err="1"/>
              <a:t>RStudio</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60</a:t>
            </a:fld>
            <a:endParaRPr lang="en-US"/>
          </a:p>
        </p:txBody>
      </p:sp>
    </p:spTree>
    <p:extLst>
      <p:ext uri="{BB962C8B-B14F-4D97-AF65-F5344CB8AC3E}">
        <p14:creationId xmlns:p14="http://schemas.microsoft.com/office/powerpoint/2010/main" val="3926984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61</a:t>
            </a:fld>
            <a:endParaRPr lang="en-US"/>
          </a:p>
        </p:txBody>
      </p:sp>
    </p:spTree>
    <p:extLst>
      <p:ext uri="{BB962C8B-B14F-4D97-AF65-F5344CB8AC3E}">
        <p14:creationId xmlns:p14="http://schemas.microsoft.com/office/powerpoint/2010/main" val="2565540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Mathematicians and statisticians like using single letter names, “Let m be a matrix…” so a lot of tutorials use short names as well.</a:t>
            </a:r>
          </a:p>
          <a:p>
            <a:r>
              <a:rPr lang="en-US" dirty="0"/>
              <a:t>But there’s nothing longer with using a normal name if that makes sense to you.</a:t>
            </a:r>
          </a:p>
          <a:p>
            <a:endParaRPr lang="en-US" dirty="0"/>
          </a:p>
          <a:p>
            <a:r>
              <a:rPr lang="en-US" dirty="0"/>
              <a:t>And while I’m at this, a lot of old-school computer programmers like short names as well. It saves on typing. </a:t>
            </a:r>
          </a:p>
          <a:p>
            <a:r>
              <a:rPr lang="en-US" dirty="0"/>
              <a:t>We’ll see examples later of a function called just “c” for “concatenate” (or is it “combine”),</a:t>
            </a:r>
          </a:p>
          <a:p>
            <a:r>
              <a:rPr lang="en-US" dirty="0"/>
              <a:t>And another function of just two letters “ls” for list</a:t>
            </a:r>
          </a:p>
          <a:p>
            <a:r>
              <a:rPr lang="en-US" dirty="0"/>
              <a:t>And another function of just two letters “</a:t>
            </a:r>
            <a:r>
              <a:rPr lang="en-US" dirty="0" err="1"/>
              <a:t>rm</a:t>
            </a:r>
            <a:r>
              <a:rPr lang="en-US" dirty="0"/>
              <a:t>” for remove.</a:t>
            </a:r>
          </a:p>
          <a:p>
            <a:r>
              <a:rPr lang="en-US" dirty="0"/>
              <a:t>We’ll see the later two functions in action in a few slides.</a:t>
            </a:r>
          </a:p>
          <a:p>
            <a:endParaRPr lang="en-US" dirty="0"/>
          </a:p>
          <a:p>
            <a:r>
              <a:rPr lang="en-US" dirty="0"/>
              <a:t>The limit of the length is some very large number. You should run out of patience before the computer does.</a:t>
            </a:r>
          </a:p>
        </p:txBody>
      </p:sp>
      <p:sp>
        <p:nvSpPr>
          <p:cNvPr id="4" name="Slide Number Placeholder 3"/>
          <p:cNvSpPr>
            <a:spLocks noGrp="1"/>
          </p:cNvSpPr>
          <p:nvPr>
            <p:ph type="sldNum" sz="quarter" idx="10"/>
          </p:nvPr>
        </p:nvSpPr>
        <p:spPr/>
        <p:txBody>
          <a:bodyPr/>
          <a:lstStyle/>
          <a:p>
            <a:fld id="{A6FF4511-325A-46A3-8489-39552B73A890}" type="slidenum">
              <a:rPr lang="en-US" smtClean="0"/>
              <a:t>9</a:t>
            </a:fld>
            <a:endParaRPr lang="en-US"/>
          </a:p>
        </p:txBody>
      </p:sp>
    </p:spTree>
    <p:extLst>
      <p:ext uri="{BB962C8B-B14F-4D97-AF65-F5344CB8AC3E}">
        <p14:creationId xmlns:p14="http://schemas.microsoft.com/office/powerpoint/2010/main" val="4247642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about conventions is that there are so many of them. Different groups of people like/prefer one over the others,</a:t>
            </a:r>
          </a:p>
          <a:p>
            <a:r>
              <a:rPr lang="en-US" dirty="0"/>
              <a:t>And since there’s no wrong way, some people feel very strongly about the particular method they prefer.</a:t>
            </a:r>
          </a:p>
          <a:p>
            <a:endParaRPr lang="en-US" dirty="0"/>
          </a:p>
          <a:p>
            <a:r>
              <a:rPr lang="en-US" b="1" i="1" dirty="0"/>
              <a:t>Personally,</a:t>
            </a:r>
            <a:r>
              <a:rPr lang="en-US" dirty="0"/>
              <a:t> I’m used to the first method because I used to program in C/C++/Java. </a:t>
            </a:r>
          </a:p>
          <a:p>
            <a:r>
              <a:rPr lang="en-US" dirty="0"/>
              <a:t>And in those languages the dot has a special meaning, so the third was looks unnatural to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people here program in those languages?  Just about nobody? I thought so. </a:t>
            </a:r>
          </a:p>
          <a:p>
            <a:r>
              <a:rPr lang="en-US" b="1" i="1" dirty="0"/>
              <a:t>But that’s just me. </a:t>
            </a:r>
          </a:p>
          <a:p>
            <a:endParaRPr lang="en-US" b="1" i="1" dirty="0"/>
          </a:p>
          <a:p>
            <a:r>
              <a:rPr lang="en-US" b="1" i="1" dirty="0"/>
              <a:t>The standard convention most R people use is the “dot.” </a:t>
            </a:r>
          </a:p>
          <a:p>
            <a:r>
              <a:rPr lang="en-US" dirty="0"/>
              <a:t>My advice is to use the convention that everyone around you uses, and just nod politely when they say the other ways are wrong.</a:t>
            </a:r>
          </a:p>
          <a:p>
            <a:endParaRPr lang="en-US" dirty="0"/>
          </a:p>
          <a:p>
            <a:r>
              <a:rPr lang="en-US" dirty="0"/>
              <a:t>So this means I should learn to “play nice with others” and use the “dot” convention.</a:t>
            </a:r>
          </a:p>
        </p:txBody>
      </p:sp>
      <p:sp>
        <p:nvSpPr>
          <p:cNvPr id="4" name="Slide Number Placeholder 3"/>
          <p:cNvSpPr>
            <a:spLocks noGrp="1"/>
          </p:cNvSpPr>
          <p:nvPr>
            <p:ph type="sldNum" sz="quarter" idx="10"/>
          </p:nvPr>
        </p:nvSpPr>
        <p:spPr/>
        <p:txBody>
          <a:bodyPr/>
          <a:lstStyle/>
          <a:p>
            <a:fld id="{A6FF4511-325A-46A3-8489-39552B73A890}" type="slidenum">
              <a:rPr lang="en-US" smtClean="0"/>
              <a:t>10</a:t>
            </a:fld>
            <a:endParaRPr lang="en-US"/>
          </a:p>
        </p:txBody>
      </p:sp>
    </p:spTree>
    <p:extLst>
      <p:ext uri="{BB962C8B-B14F-4D97-AF65-F5344CB8AC3E}">
        <p14:creationId xmlns:p14="http://schemas.microsoft.com/office/powerpoint/2010/main" val="261042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conventional mathematician/statistician/programmer desire to have really short names: </a:t>
            </a:r>
          </a:p>
          <a:p>
            <a:r>
              <a:rPr lang="en-US" dirty="0"/>
              <a:t>Here’s a function called “ls” for list</a:t>
            </a:r>
          </a:p>
          <a:p>
            <a:r>
              <a:rPr lang="en-US" dirty="0"/>
              <a:t>And another function called “</a:t>
            </a:r>
            <a:r>
              <a:rPr lang="en-US" dirty="0" err="1"/>
              <a:t>rm</a:t>
            </a:r>
            <a:r>
              <a:rPr lang="en-US" dirty="0"/>
              <a:t>” for remove.</a:t>
            </a:r>
          </a:p>
          <a:p>
            <a:endParaRPr lang="en-US" dirty="0"/>
          </a:p>
          <a:p>
            <a:r>
              <a:rPr lang="en-US" dirty="0"/>
              <a:t>We’ll talk more about functions in a few slides. What’s nice about R, and just about any computing language,</a:t>
            </a:r>
          </a:p>
          <a:p>
            <a:r>
              <a:rPr lang="en-US" dirty="0"/>
              <a:t>Is that you can create and use your own functions – as if it belonged in the system right from the beginning.</a:t>
            </a:r>
          </a:p>
          <a:p>
            <a:r>
              <a:rPr lang="en-US" dirty="0"/>
              <a:t>Even better yet, if someone else makes their work available, then you can use functions that other people have created.</a:t>
            </a:r>
          </a:p>
        </p:txBody>
      </p:sp>
      <p:sp>
        <p:nvSpPr>
          <p:cNvPr id="4" name="Slide Number Placeholder 3"/>
          <p:cNvSpPr>
            <a:spLocks noGrp="1"/>
          </p:cNvSpPr>
          <p:nvPr>
            <p:ph type="sldNum" sz="quarter" idx="10"/>
          </p:nvPr>
        </p:nvSpPr>
        <p:spPr/>
        <p:txBody>
          <a:bodyPr/>
          <a:lstStyle/>
          <a:p>
            <a:fld id="{A6FF4511-325A-46A3-8489-39552B73A890}" type="slidenum">
              <a:rPr lang="en-US" smtClean="0"/>
              <a:t>11</a:t>
            </a:fld>
            <a:endParaRPr lang="en-US"/>
          </a:p>
        </p:txBody>
      </p:sp>
    </p:spTree>
    <p:extLst>
      <p:ext uri="{BB962C8B-B14F-4D97-AF65-F5344CB8AC3E}">
        <p14:creationId xmlns:p14="http://schemas.microsoft.com/office/powerpoint/2010/main" val="871248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 have to admit that I’m a little lazy about distinguishing between lists and vectors, and I’ll occasionally say </a:t>
            </a:r>
            <a:r>
              <a:rPr lang="en-US" b="1" dirty="0"/>
              <a:t>list</a:t>
            </a:r>
            <a:r>
              <a:rPr lang="en-US" b="0" dirty="0"/>
              <a:t> when I mean </a:t>
            </a:r>
            <a:r>
              <a:rPr lang="en-US" b="1" dirty="0"/>
              <a:t>vector</a:t>
            </a:r>
            <a:r>
              <a:rPr lang="en-US" b="0" dirty="0"/>
              <a:t> and vice versa.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Also: these series can be other types that I have not told you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dirty="0"/>
              <a:t>See page 3 of </a:t>
            </a:r>
            <a:r>
              <a:rPr lang="en-US" dirty="0" err="1"/>
              <a:t>Torfs</a:t>
            </a:r>
            <a:r>
              <a:rPr lang="en-US" dirty="0"/>
              <a:t> &amp; </a:t>
            </a:r>
            <a:r>
              <a:rPr lang="en-US" dirty="0" err="1"/>
              <a:t>Brauer</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12</a:t>
            </a:fld>
            <a:endParaRPr lang="en-US"/>
          </a:p>
        </p:txBody>
      </p:sp>
    </p:spTree>
    <p:extLst>
      <p:ext uri="{BB962C8B-B14F-4D97-AF65-F5344CB8AC3E}">
        <p14:creationId xmlns:p14="http://schemas.microsoft.com/office/powerpoint/2010/main" val="3011354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7A33E5E-DCD7-46BC-AA65-41909C6189F3}" type="datetime1">
              <a:rPr lang="en-US" smtClean="0"/>
              <a:t>10/23/2018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689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94C13E2-7067-4895-840E-B7F57B3CA853}" type="datetime1">
              <a:rPr lang="en-US" smtClean="0"/>
              <a:t>10/23/2018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66188051"/>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5866535"/>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1465746"/>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9346836"/>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6972394"/>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9496176"/>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0BB85B-F03B-4547-B0FE-75EC701A4119}"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446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9A915-1F39-4475-ABD2-1D50E00FF164}"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46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520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AE707A-1DF0-4852-8EBF-13AB65771E54}"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758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797AF-B6E2-44D8-9E05-136CBF0BF3D2}" type="datetime1">
              <a:rPr lang="en-US" smtClean="0"/>
              <a:t>10/23/2018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295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F2655C-CA70-4EEF-B32C-68C903EDF35E}" type="datetime1">
              <a:rPr lang="en-US" smtClean="0"/>
              <a:t>10/23/2018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332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92B1F5-4208-4CD9-89B4-AA495491CE6D}" type="datetime1">
              <a:rPr lang="en-US" smtClean="0"/>
              <a:t>10/23/2018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683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D479F-D09C-4EC2-B018-BACEF862B137}" type="datetime1">
              <a:rPr lang="en-US" smtClean="0"/>
              <a:t>10/23/2018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259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C11652-2BF0-4BB3-8826-258C9F871B1E}" type="datetime1">
              <a:rPr lang="en-US" smtClean="0"/>
              <a:t>10/23/2018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4910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548EB99-304F-428E-AF9E-3E9BF28A9994}" type="datetime1">
              <a:rPr lang="en-US" smtClean="0"/>
              <a:t>10/23/2018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7248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94C13E2-7067-4895-840E-B7F57B3CA853}" type="datetime1">
              <a:rPr lang="en-US" smtClean="0"/>
              <a:t>10/23/2018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8065050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hf hdr="0" ft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cursio@ben.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cursio@stuart.iit.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ben.edu/" TargetMode="Externa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616CD-BA31-46FB-B3A8-3C273401577C}"/>
              </a:ext>
            </a:extLst>
          </p:cNvPr>
          <p:cNvSpPr>
            <a:spLocks noGrp="1"/>
          </p:cNvSpPr>
          <p:nvPr>
            <p:ph type="ctrTitle"/>
          </p:nvPr>
        </p:nvSpPr>
        <p:spPr/>
        <p:txBody>
          <a:bodyPr/>
          <a:lstStyle/>
          <a:p>
            <a:r>
              <a:rPr lang="en-US" dirty="0"/>
              <a:t>R from the </a:t>
            </a:r>
            <a:r>
              <a:rPr lang="en-US" dirty="0" err="1"/>
              <a:t>VeRy</a:t>
            </a:r>
            <a:r>
              <a:rPr lang="en-US" dirty="0"/>
              <a:t> Beginning - Introduction</a:t>
            </a:r>
          </a:p>
        </p:txBody>
      </p:sp>
      <p:sp>
        <p:nvSpPr>
          <p:cNvPr id="3" name="Subtitle 2">
            <a:extLst>
              <a:ext uri="{FF2B5EF4-FFF2-40B4-BE49-F238E27FC236}">
                <a16:creationId xmlns:a16="http://schemas.microsoft.com/office/drawing/2014/main" id="{26F04F6C-92E4-4F5A-A1DE-30E12556801A}"/>
              </a:ext>
            </a:extLst>
          </p:cNvPr>
          <p:cNvSpPr>
            <a:spLocks noGrp="1"/>
          </p:cNvSpPr>
          <p:nvPr>
            <p:ph type="subTitle" idx="1"/>
          </p:nvPr>
        </p:nvSpPr>
        <p:spPr/>
        <p:txBody>
          <a:bodyPr>
            <a:normAutofit lnSpcReduction="10000"/>
          </a:bodyPr>
          <a:lstStyle/>
          <a:p>
            <a:r>
              <a:rPr lang="en-US" dirty="0"/>
              <a:t>Joe Cursio (</a:t>
            </a:r>
            <a:r>
              <a:rPr lang="en-US" dirty="0">
                <a:hlinkClick r:id="rId3"/>
              </a:rPr>
              <a:t>jcursio@ben.edu </a:t>
            </a:r>
            <a:r>
              <a:rPr lang="en-US" dirty="0"/>
              <a:t> and </a:t>
            </a:r>
            <a:r>
              <a:rPr lang="en-US" dirty="0">
                <a:hlinkClick r:id="rId4"/>
              </a:rPr>
              <a:t>jcursio@stuart.iit.edu</a:t>
            </a:r>
            <a:r>
              <a:rPr lang="en-US" dirty="0"/>
              <a:t>)</a:t>
            </a:r>
          </a:p>
          <a:p>
            <a:r>
              <a:rPr lang="en-US"/>
              <a:t>DuPage </a:t>
            </a:r>
            <a:r>
              <a:rPr lang="en-US" dirty="0"/>
              <a:t>R Users Group </a:t>
            </a:r>
          </a:p>
          <a:p>
            <a:r>
              <a:rPr lang="en-US" dirty="0"/>
              <a:t>October 23, 2018 (Lisle, IL)</a:t>
            </a:r>
          </a:p>
        </p:txBody>
      </p:sp>
      <p:sp>
        <p:nvSpPr>
          <p:cNvPr id="4" name="Date Placeholder 3">
            <a:extLst>
              <a:ext uri="{FF2B5EF4-FFF2-40B4-BE49-F238E27FC236}">
                <a16:creationId xmlns:a16="http://schemas.microsoft.com/office/drawing/2014/main" id="{3931C8B1-6A3E-4DEB-AA18-48C1B3C147C6}"/>
              </a:ext>
            </a:extLst>
          </p:cNvPr>
          <p:cNvSpPr>
            <a:spLocks noGrp="1"/>
          </p:cNvSpPr>
          <p:nvPr>
            <p:ph type="dt" sz="half" idx="10"/>
          </p:nvPr>
        </p:nvSpPr>
        <p:spPr/>
        <p:txBody>
          <a:bodyPr/>
          <a:lstStyle/>
          <a:p>
            <a:fld id="{F0B6B859-519C-4F22-B7C0-173BB9BF688D}" type="datetime1">
              <a:rPr lang="en-US" smtClean="0"/>
              <a:t>10/23/2018</a:t>
            </a:fld>
            <a:endParaRPr lang="en-US" dirty="0"/>
          </a:p>
        </p:txBody>
      </p:sp>
      <p:sp>
        <p:nvSpPr>
          <p:cNvPr id="5" name="Slide Number Placeholder 4">
            <a:extLst>
              <a:ext uri="{FF2B5EF4-FFF2-40B4-BE49-F238E27FC236}">
                <a16:creationId xmlns:a16="http://schemas.microsoft.com/office/drawing/2014/main" id="{A94D1682-7B8B-4A35-B6C1-29F42E904965}"/>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76332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CA57-D90D-4310-A135-018602FA763C}"/>
              </a:ext>
            </a:extLst>
          </p:cNvPr>
          <p:cNvSpPr>
            <a:spLocks noGrp="1"/>
          </p:cNvSpPr>
          <p:nvPr>
            <p:ph type="title"/>
          </p:nvPr>
        </p:nvSpPr>
        <p:spPr/>
        <p:txBody>
          <a:bodyPr/>
          <a:lstStyle/>
          <a:p>
            <a:r>
              <a:rPr lang="en-US" b="1" dirty="0"/>
              <a:t>About Naming  - Conventions</a:t>
            </a:r>
          </a:p>
        </p:txBody>
      </p:sp>
      <p:sp>
        <p:nvSpPr>
          <p:cNvPr id="3" name="Content Placeholder 2">
            <a:extLst>
              <a:ext uri="{FF2B5EF4-FFF2-40B4-BE49-F238E27FC236}">
                <a16:creationId xmlns:a16="http://schemas.microsoft.com/office/drawing/2014/main" id="{1B4B4E1D-7440-4ECB-9916-32C7C54379B6}"/>
              </a:ext>
            </a:extLst>
          </p:cNvPr>
          <p:cNvSpPr>
            <a:spLocks noGrp="1"/>
          </p:cNvSpPr>
          <p:nvPr>
            <p:ph idx="1"/>
          </p:nvPr>
        </p:nvSpPr>
        <p:spPr/>
        <p:txBody>
          <a:bodyPr>
            <a:normAutofit fontScale="92500" lnSpcReduction="20000"/>
          </a:bodyPr>
          <a:lstStyle/>
          <a:p>
            <a:r>
              <a:rPr lang="en-US" dirty="0"/>
              <a:t>Although an uppercase letter is different than a lowercase one, which makes  “Apple” different than “apple,” most people don’t remember the distinction.</a:t>
            </a:r>
          </a:p>
          <a:p>
            <a:pPr lvl="1"/>
            <a:r>
              <a:rPr lang="en-US" dirty="0"/>
              <a:t>So do not make variables that differ only by upper vs lower case </a:t>
            </a:r>
          </a:p>
          <a:p>
            <a:r>
              <a:rPr lang="en-US" dirty="0"/>
              <a:t>Sometimes it is handy to have a name that consists of two words. For example, I would like to use “Joe </a:t>
            </a:r>
            <a:r>
              <a:rPr lang="en-US" dirty="0" err="1"/>
              <a:t>Cursio</a:t>
            </a:r>
            <a:r>
              <a:rPr lang="en-US" dirty="0"/>
              <a:t>” but the space makes this look like two different variables because it is two words. So instead…</a:t>
            </a:r>
          </a:p>
          <a:p>
            <a:pPr lvl="1"/>
            <a:r>
              <a:rPr lang="en-US" dirty="0"/>
              <a:t>Try “</a:t>
            </a:r>
            <a:r>
              <a:rPr lang="en-US" dirty="0" err="1"/>
              <a:t>joeCursio</a:t>
            </a:r>
            <a:r>
              <a:rPr lang="en-US" dirty="0"/>
              <a:t>”			use uppercase letter to separate words </a:t>
            </a:r>
            <a:r>
              <a:rPr lang="en-US" i="1" dirty="0"/>
              <a:t>called camel case  </a:t>
            </a:r>
          </a:p>
          <a:p>
            <a:pPr lvl="1"/>
            <a:r>
              <a:rPr lang="en-US" dirty="0"/>
              <a:t>Try “</a:t>
            </a:r>
            <a:r>
              <a:rPr lang="en-US" dirty="0" err="1"/>
              <a:t>joe_cursio</a:t>
            </a:r>
            <a:r>
              <a:rPr lang="en-US" dirty="0"/>
              <a:t>”		use an underscore to separate the words</a:t>
            </a:r>
          </a:p>
          <a:p>
            <a:pPr lvl="1"/>
            <a:r>
              <a:rPr lang="en-US" dirty="0"/>
              <a:t>Try “</a:t>
            </a:r>
            <a:r>
              <a:rPr lang="en-US" dirty="0" err="1"/>
              <a:t>joe.cursio</a:t>
            </a:r>
            <a:r>
              <a:rPr lang="en-US" dirty="0"/>
              <a:t>”			use a dot to separate the words</a:t>
            </a:r>
          </a:p>
        </p:txBody>
      </p:sp>
      <p:sp>
        <p:nvSpPr>
          <p:cNvPr id="4" name="Date Placeholder 3">
            <a:extLst>
              <a:ext uri="{FF2B5EF4-FFF2-40B4-BE49-F238E27FC236}">
                <a16:creationId xmlns:a16="http://schemas.microsoft.com/office/drawing/2014/main" id="{49D5437A-518B-43A4-B886-F4144836270F}"/>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EBCF331A-DDA1-4C6F-A0A5-4B39AB760ACF}"/>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625364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71B56-5E69-4AB1-8F39-DD221372E8E3}"/>
              </a:ext>
            </a:extLst>
          </p:cNvPr>
          <p:cNvSpPr>
            <a:spLocks noGrp="1"/>
          </p:cNvSpPr>
          <p:nvPr>
            <p:ph type="title"/>
          </p:nvPr>
        </p:nvSpPr>
        <p:spPr/>
        <p:txBody>
          <a:bodyPr>
            <a:normAutofit fontScale="90000"/>
          </a:bodyPr>
          <a:lstStyle/>
          <a:p>
            <a:r>
              <a:rPr lang="en-US" b="1" dirty="0"/>
              <a:t>Seeing All Variables and Removing Them</a:t>
            </a:r>
          </a:p>
        </p:txBody>
      </p:sp>
      <p:sp>
        <p:nvSpPr>
          <p:cNvPr id="3" name="Content Placeholder 2">
            <a:extLst>
              <a:ext uri="{FF2B5EF4-FFF2-40B4-BE49-F238E27FC236}">
                <a16:creationId xmlns:a16="http://schemas.microsoft.com/office/drawing/2014/main" id="{F5116A1C-D81B-4602-9B68-56FC2628BEA3}"/>
              </a:ext>
            </a:extLst>
          </p:cNvPr>
          <p:cNvSpPr>
            <a:spLocks noGrp="1"/>
          </p:cNvSpPr>
          <p:nvPr>
            <p:ph idx="1"/>
          </p:nvPr>
        </p:nvSpPr>
        <p:spPr>
          <a:xfrm>
            <a:off x="4817661" y="2556932"/>
            <a:ext cx="6078936" cy="3318936"/>
          </a:xfrm>
        </p:spPr>
        <p:txBody>
          <a:bodyPr>
            <a:normAutofit fontScale="85000" lnSpcReduction="10000"/>
          </a:bodyPr>
          <a:lstStyle/>
          <a:p>
            <a:r>
              <a:rPr lang="en-US" dirty="0"/>
              <a:t>The command to see what exists is called “ls()” if you notice it has parentheses because this is a command (or “function”) rather than a variable name.</a:t>
            </a:r>
          </a:p>
          <a:p>
            <a:r>
              <a:rPr lang="en-US" dirty="0"/>
              <a:t>The command to remove a variable is “</a:t>
            </a:r>
            <a:r>
              <a:rPr lang="en-US" dirty="0" err="1"/>
              <a:t>rm</a:t>
            </a:r>
            <a:r>
              <a:rPr lang="en-US" dirty="0"/>
              <a:t>(&lt;variable&gt;)</a:t>
            </a:r>
          </a:p>
          <a:p>
            <a:r>
              <a:rPr lang="en-US" dirty="0"/>
              <a:t>You can remove all variables by “</a:t>
            </a:r>
            <a:r>
              <a:rPr lang="en-US" dirty="0" err="1"/>
              <a:t>rm</a:t>
            </a:r>
            <a:r>
              <a:rPr lang="en-US" dirty="0"/>
              <a:t>(list=ls())”</a:t>
            </a:r>
          </a:p>
          <a:p>
            <a:pPr lvl="1"/>
            <a:r>
              <a:rPr lang="en-US" dirty="0"/>
              <a:t>You can nest commands – i.e. have one inside the other</a:t>
            </a:r>
          </a:p>
          <a:p>
            <a:pPr lvl="1"/>
            <a:r>
              <a:rPr lang="en-US" dirty="0"/>
              <a:t>The “list=“ is what’s called a “named parameter” and we’ll discuss this later</a:t>
            </a:r>
          </a:p>
        </p:txBody>
      </p:sp>
      <p:sp>
        <p:nvSpPr>
          <p:cNvPr id="4" name="Date Placeholder 3">
            <a:extLst>
              <a:ext uri="{FF2B5EF4-FFF2-40B4-BE49-F238E27FC236}">
                <a16:creationId xmlns:a16="http://schemas.microsoft.com/office/drawing/2014/main" id="{5335D169-0DFD-4E8E-B12A-AE5169488425}"/>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D4605479-8C9D-46EC-8785-6006C4E4E5F5}"/>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6" name="Picture 5">
            <a:extLst>
              <a:ext uri="{FF2B5EF4-FFF2-40B4-BE49-F238E27FC236}">
                <a16:creationId xmlns:a16="http://schemas.microsoft.com/office/drawing/2014/main" id="{8A75B8F5-7A21-426D-8CB2-A721A15CB834}"/>
              </a:ext>
            </a:extLst>
          </p:cNvPr>
          <p:cNvPicPr>
            <a:picLocks noChangeAspect="1"/>
          </p:cNvPicPr>
          <p:nvPr/>
        </p:nvPicPr>
        <p:blipFill rotWithShape="1">
          <a:blip r:embed="rId3"/>
          <a:srcRect l="7556" t="21592" r="76436" b="47563"/>
          <a:stretch/>
        </p:blipFill>
        <p:spPr>
          <a:xfrm>
            <a:off x="1173706" y="2456597"/>
            <a:ext cx="3391469" cy="3676071"/>
          </a:xfrm>
          <a:prstGeom prst="rect">
            <a:avLst/>
          </a:prstGeom>
        </p:spPr>
      </p:pic>
    </p:spTree>
    <p:extLst>
      <p:ext uri="{BB962C8B-B14F-4D97-AF65-F5344CB8AC3E}">
        <p14:creationId xmlns:p14="http://schemas.microsoft.com/office/powerpoint/2010/main" val="2629708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3D9A-489A-48F8-9A6E-B2BE7E2CBEF1}"/>
              </a:ext>
            </a:extLst>
          </p:cNvPr>
          <p:cNvSpPr>
            <a:spLocks noGrp="1"/>
          </p:cNvSpPr>
          <p:nvPr>
            <p:ph type="title"/>
          </p:nvPr>
        </p:nvSpPr>
        <p:spPr/>
        <p:txBody>
          <a:bodyPr/>
          <a:lstStyle/>
          <a:p>
            <a:r>
              <a:rPr lang="en-US" b="1" dirty="0"/>
              <a:t>Scalars, Vectors, and Matrices</a:t>
            </a:r>
          </a:p>
        </p:txBody>
      </p:sp>
      <p:sp>
        <p:nvSpPr>
          <p:cNvPr id="3" name="Content Placeholder 2">
            <a:extLst>
              <a:ext uri="{FF2B5EF4-FFF2-40B4-BE49-F238E27FC236}">
                <a16:creationId xmlns:a16="http://schemas.microsoft.com/office/drawing/2014/main" id="{A80A0646-1EEA-422E-B5DB-A2447DECD59D}"/>
              </a:ext>
            </a:extLst>
          </p:cNvPr>
          <p:cNvSpPr>
            <a:spLocks noGrp="1"/>
          </p:cNvSpPr>
          <p:nvPr>
            <p:ph idx="1"/>
          </p:nvPr>
        </p:nvSpPr>
        <p:spPr/>
        <p:txBody>
          <a:bodyPr>
            <a:normAutofit/>
          </a:bodyPr>
          <a:lstStyle/>
          <a:p>
            <a:r>
              <a:rPr lang="en-US" dirty="0"/>
              <a:t>We can give a single name a collection of values all at once</a:t>
            </a:r>
          </a:p>
          <a:p>
            <a:pPr lvl="1"/>
            <a:r>
              <a:rPr lang="en-US" dirty="0"/>
              <a:t>Scalar – a single value: number(*)					(0-dimensional array)</a:t>
            </a:r>
          </a:p>
          <a:p>
            <a:pPr lvl="1"/>
            <a:r>
              <a:rPr lang="en-US" dirty="0"/>
              <a:t>Vector – a series of all numbers(*)				(1-dimensional array)</a:t>
            </a:r>
          </a:p>
          <a:p>
            <a:pPr lvl="1"/>
            <a:r>
              <a:rPr lang="en-US" dirty="0"/>
              <a:t>Matrix – a series of series of numbers(*)			(2-dimensional array)</a:t>
            </a:r>
          </a:p>
          <a:p>
            <a:r>
              <a:rPr lang="en-US" dirty="0"/>
              <a:t>We can also name a list – a series of elements</a:t>
            </a:r>
          </a:p>
          <a:p>
            <a:pPr lvl="1"/>
            <a:r>
              <a:rPr lang="en-US" dirty="0"/>
              <a:t>Each element can be a number, or a character, or another list, and you can mix-n-match</a:t>
            </a:r>
          </a:p>
          <a:p>
            <a:pPr marL="0" indent="0">
              <a:buNone/>
            </a:pPr>
            <a:r>
              <a:rPr lang="en-US" sz="1800" i="1" dirty="0"/>
              <a:t>(*) or a series of all characters, but I will not do that today.</a:t>
            </a:r>
          </a:p>
        </p:txBody>
      </p:sp>
      <p:sp>
        <p:nvSpPr>
          <p:cNvPr id="4" name="Date Placeholder 3">
            <a:extLst>
              <a:ext uri="{FF2B5EF4-FFF2-40B4-BE49-F238E27FC236}">
                <a16:creationId xmlns:a16="http://schemas.microsoft.com/office/drawing/2014/main" id="{860B63D4-C7ED-4ABB-988E-3670B4D15C8B}"/>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3387BB5E-28A9-4785-B2A0-24D8D4D2AEC2}"/>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816259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7924800" y="640831"/>
            <a:ext cx="3643086" cy="1573863"/>
          </a:xfrm>
        </p:spPr>
        <p:txBody>
          <a:bodyPr>
            <a:normAutofit/>
          </a:bodyPr>
          <a:lstStyle/>
          <a:p>
            <a:pPr algn="l"/>
            <a:r>
              <a:rPr lang="en-US" b="1" dirty="0"/>
              <a:t>Creating a Vector</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7924800" y="2367092"/>
            <a:ext cx="3517295" cy="3881309"/>
          </a:xfrm>
        </p:spPr>
        <p:txBody>
          <a:bodyPr>
            <a:normAutofit/>
          </a:bodyPr>
          <a:lstStyle/>
          <a:p>
            <a:r>
              <a:rPr lang="en-US" sz="1800" dirty="0"/>
              <a:t>The function “c()” concatenates or “combines” values together into one list/vector.</a:t>
            </a:r>
          </a:p>
          <a:p>
            <a:endParaRPr lang="en-US" sz="1800" dirty="0"/>
          </a:p>
          <a:p>
            <a:r>
              <a:rPr lang="en-US" sz="1800" dirty="0"/>
              <a:t>If I use variables instead of specific values, then R will replace the variables with the values.</a:t>
            </a:r>
          </a:p>
          <a:p>
            <a:pPr lvl="1"/>
            <a:r>
              <a:rPr lang="en-US" sz="1400" dirty="0"/>
              <a:t>When I combined b and c together, it knows I want to combine the values of b and the values of c together. </a:t>
            </a:r>
          </a:p>
          <a:p>
            <a:endParaRPr lang="en-US" sz="1800" dirty="0"/>
          </a:p>
        </p:txBody>
      </p:sp>
      <p:sp>
        <p:nvSpPr>
          <p:cNvPr id="3" name="Date Placeholder 2">
            <a:extLst>
              <a:ext uri="{FF2B5EF4-FFF2-40B4-BE49-F238E27FC236}">
                <a16:creationId xmlns:a16="http://schemas.microsoft.com/office/drawing/2014/main" id="{7BB7D2FE-CBDF-473B-8C2D-DAEED7860958}"/>
              </a:ext>
            </a:extLst>
          </p:cNvPr>
          <p:cNvSpPr>
            <a:spLocks noGrp="1"/>
          </p:cNvSpPr>
          <p:nvPr>
            <p:ph type="dt" sz="half" idx="10"/>
          </p:nvPr>
        </p:nvSpPr>
        <p:spPr/>
        <p:txBody>
          <a:bodyPr/>
          <a:lstStyle/>
          <a:p>
            <a:fld id="{0981B727-CB99-481D-9D74-7CD629D1ABE2}" type="datetime1">
              <a:rPr lang="en-US" smtClean="0"/>
              <a:t>10/23/2018</a:t>
            </a:fld>
            <a:endParaRPr lang="en-US" dirty="0"/>
          </a:p>
        </p:txBody>
      </p:sp>
      <p:sp>
        <p:nvSpPr>
          <p:cNvPr id="4" name="Slide Number Placeholder 3">
            <a:extLst>
              <a:ext uri="{FF2B5EF4-FFF2-40B4-BE49-F238E27FC236}">
                <a16:creationId xmlns:a16="http://schemas.microsoft.com/office/drawing/2014/main" id="{9B405840-C60A-4230-96E4-79ED0768EEAF}"/>
              </a:ext>
            </a:extLst>
          </p:cNvPr>
          <p:cNvSpPr>
            <a:spLocks noGrp="1"/>
          </p:cNvSpPr>
          <p:nvPr>
            <p:ph type="sldNum" sz="quarter" idx="12"/>
          </p:nvPr>
        </p:nvSpPr>
        <p:spPr/>
        <p:txBody>
          <a:bodyPr/>
          <a:lstStyle/>
          <a:p>
            <a:fld id="{6D22F896-40B5-4ADD-8801-0D06FADFA095}" type="slidenum">
              <a:rPr lang="en-US" smtClean="0"/>
              <a:t>13</a:t>
            </a:fld>
            <a:endParaRPr lang="en-US" dirty="0"/>
          </a:p>
        </p:txBody>
      </p:sp>
      <p:pic>
        <p:nvPicPr>
          <p:cNvPr id="6" name="Picture 5">
            <a:extLst>
              <a:ext uri="{FF2B5EF4-FFF2-40B4-BE49-F238E27FC236}">
                <a16:creationId xmlns:a16="http://schemas.microsoft.com/office/drawing/2014/main" id="{6BC7CE61-8FAF-4BB4-822C-50C76247D3D0}"/>
              </a:ext>
            </a:extLst>
          </p:cNvPr>
          <p:cNvPicPr>
            <a:picLocks noChangeAspect="1"/>
          </p:cNvPicPr>
          <p:nvPr/>
        </p:nvPicPr>
        <p:blipFill rotWithShape="1">
          <a:blip r:embed="rId3"/>
          <a:srcRect t="36852" r="67188" b="17408"/>
          <a:stretch/>
        </p:blipFill>
        <p:spPr>
          <a:xfrm>
            <a:off x="1143000" y="798642"/>
            <a:ext cx="6593776" cy="5170358"/>
          </a:xfrm>
          <a:prstGeom prst="rect">
            <a:avLst/>
          </a:prstGeom>
        </p:spPr>
      </p:pic>
    </p:spTree>
    <p:extLst>
      <p:ext uri="{BB962C8B-B14F-4D97-AF65-F5344CB8AC3E}">
        <p14:creationId xmlns:p14="http://schemas.microsoft.com/office/powerpoint/2010/main" val="181104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1358900" y="640831"/>
            <a:ext cx="10208986" cy="1573863"/>
          </a:xfrm>
        </p:spPr>
        <p:txBody>
          <a:bodyPr>
            <a:normAutofit/>
          </a:bodyPr>
          <a:lstStyle/>
          <a:p>
            <a:pPr algn="l"/>
            <a:r>
              <a:rPr lang="en-US" b="1" dirty="0"/>
              <a:t>Variables Can be Strings of Letters</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7924800" y="2724150"/>
            <a:ext cx="3517295" cy="3524251"/>
          </a:xfrm>
        </p:spPr>
        <p:txBody>
          <a:bodyPr>
            <a:normAutofit/>
          </a:bodyPr>
          <a:lstStyle/>
          <a:p>
            <a:r>
              <a:rPr lang="en-US" sz="1800" dirty="0"/>
              <a:t>A series of letters and other characters that belong together is called a </a:t>
            </a:r>
            <a:r>
              <a:rPr lang="en-US" sz="1800" i="1" dirty="0"/>
              <a:t>string</a:t>
            </a:r>
            <a:r>
              <a:rPr lang="en-US" sz="1800" dirty="0"/>
              <a:t>.</a:t>
            </a:r>
          </a:p>
          <a:p>
            <a:r>
              <a:rPr lang="en-US" sz="1800" dirty="0"/>
              <a:t>You can define the start and end of a string by either a single quote or a double quote, but not one of each.</a:t>
            </a:r>
          </a:p>
          <a:p>
            <a:r>
              <a:rPr lang="en-US" sz="1800" dirty="0"/>
              <a:t>There are some tricks, but for now I just want to say we are not restricted to just using numbers.</a:t>
            </a:r>
            <a:endParaRPr lang="en-US" sz="1000" dirty="0"/>
          </a:p>
          <a:p>
            <a:endParaRPr lang="en-US" sz="1800" dirty="0"/>
          </a:p>
        </p:txBody>
      </p:sp>
      <p:sp>
        <p:nvSpPr>
          <p:cNvPr id="3" name="Date Placeholder 2">
            <a:extLst>
              <a:ext uri="{FF2B5EF4-FFF2-40B4-BE49-F238E27FC236}">
                <a16:creationId xmlns:a16="http://schemas.microsoft.com/office/drawing/2014/main" id="{7BB7D2FE-CBDF-473B-8C2D-DAEED7860958}"/>
              </a:ext>
            </a:extLst>
          </p:cNvPr>
          <p:cNvSpPr>
            <a:spLocks noGrp="1"/>
          </p:cNvSpPr>
          <p:nvPr>
            <p:ph type="dt" sz="half" idx="10"/>
          </p:nvPr>
        </p:nvSpPr>
        <p:spPr/>
        <p:txBody>
          <a:bodyPr/>
          <a:lstStyle/>
          <a:p>
            <a:fld id="{0981B727-CB99-481D-9D74-7CD629D1ABE2}" type="datetime1">
              <a:rPr lang="en-US" smtClean="0"/>
              <a:t>10/23/2018</a:t>
            </a:fld>
            <a:endParaRPr lang="en-US" dirty="0"/>
          </a:p>
        </p:txBody>
      </p:sp>
      <p:sp>
        <p:nvSpPr>
          <p:cNvPr id="4" name="Slide Number Placeholder 3">
            <a:extLst>
              <a:ext uri="{FF2B5EF4-FFF2-40B4-BE49-F238E27FC236}">
                <a16:creationId xmlns:a16="http://schemas.microsoft.com/office/drawing/2014/main" id="{9B405840-C60A-4230-96E4-79ED0768EEAF}"/>
              </a:ext>
            </a:extLst>
          </p:cNvPr>
          <p:cNvSpPr>
            <a:spLocks noGrp="1"/>
          </p:cNvSpPr>
          <p:nvPr>
            <p:ph type="sldNum" sz="quarter" idx="12"/>
          </p:nvPr>
        </p:nvSpPr>
        <p:spPr/>
        <p:txBody>
          <a:bodyPr/>
          <a:lstStyle/>
          <a:p>
            <a:fld id="{6D22F896-40B5-4ADD-8801-0D06FADFA095}" type="slidenum">
              <a:rPr lang="en-US" smtClean="0"/>
              <a:t>14</a:t>
            </a:fld>
            <a:endParaRPr lang="en-US" dirty="0"/>
          </a:p>
        </p:txBody>
      </p:sp>
      <p:pic>
        <p:nvPicPr>
          <p:cNvPr id="5" name="Picture 4">
            <a:extLst>
              <a:ext uri="{FF2B5EF4-FFF2-40B4-BE49-F238E27FC236}">
                <a16:creationId xmlns:a16="http://schemas.microsoft.com/office/drawing/2014/main" id="{205F0B3D-0630-4847-8225-9BEA4A660605}"/>
              </a:ext>
            </a:extLst>
          </p:cNvPr>
          <p:cNvPicPr>
            <a:picLocks noChangeAspect="1"/>
          </p:cNvPicPr>
          <p:nvPr/>
        </p:nvPicPr>
        <p:blipFill rotWithShape="1">
          <a:blip r:embed="rId3"/>
          <a:srcRect l="339" t="50805" r="67553" b="28148"/>
          <a:stretch/>
        </p:blipFill>
        <p:spPr>
          <a:xfrm>
            <a:off x="876300" y="2946400"/>
            <a:ext cx="6854339" cy="2527300"/>
          </a:xfrm>
          <a:prstGeom prst="rect">
            <a:avLst/>
          </a:prstGeom>
        </p:spPr>
      </p:pic>
    </p:spTree>
    <p:extLst>
      <p:ext uri="{BB962C8B-B14F-4D97-AF65-F5344CB8AC3E}">
        <p14:creationId xmlns:p14="http://schemas.microsoft.com/office/powerpoint/2010/main" val="1775705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7537-4F7A-43CE-9416-A115E6F9F83D}"/>
              </a:ext>
            </a:extLst>
          </p:cNvPr>
          <p:cNvSpPr>
            <a:spLocks noGrp="1"/>
          </p:cNvSpPr>
          <p:nvPr>
            <p:ph type="title"/>
          </p:nvPr>
        </p:nvSpPr>
        <p:spPr/>
        <p:txBody>
          <a:bodyPr/>
          <a:lstStyle/>
          <a:p>
            <a:r>
              <a:rPr lang="en-US" b="1" dirty="0"/>
              <a:t>See and Modify an Element of a Vector</a:t>
            </a:r>
          </a:p>
        </p:txBody>
      </p:sp>
      <p:sp>
        <p:nvSpPr>
          <p:cNvPr id="4" name="Date Placeholder 3">
            <a:extLst>
              <a:ext uri="{FF2B5EF4-FFF2-40B4-BE49-F238E27FC236}">
                <a16:creationId xmlns:a16="http://schemas.microsoft.com/office/drawing/2014/main" id="{28FACD93-1155-44DC-A60B-1CEC29D442C3}"/>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9B6CAEB9-82AC-4594-868D-5B565FE2F56C}"/>
              </a:ext>
            </a:extLst>
          </p:cNvPr>
          <p:cNvSpPr>
            <a:spLocks noGrp="1"/>
          </p:cNvSpPr>
          <p:nvPr>
            <p:ph type="sldNum" sz="quarter" idx="12"/>
          </p:nvPr>
        </p:nvSpPr>
        <p:spPr/>
        <p:txBody>
          <a:bodyPr/>
          <a:lstStyle/>
          <a:p>
            <a:fld id="{6D22F896-40B5-4ADD-8801-0D06FADFA095}" type="slidenum">
              <a:rPr lang="en-US" smtClean="0"/>
              <a:t>15</a:t>
            </a:fld>
            <a:endParaRPr lang="en-US" dirty="0"/>
          </a:p>
        </p:txBody>
      </p:sp>
      <p:pic>
        <p:nvPicPr>
          <p:cNvPr id="9" name="Content Placeholder 8">
            <a:extLst>
              <a:ext uri="{FF2B5EF4-FFF2-40B4-BE49-F238E27FC236}">
                <a16:creationId xmlns:a16="http://schemas.microsoft.com/office/drawing/2014/main" id="{E52DE847-5472-4EDD-BFEF-73A4B70BC9B8}"/>
              </a:ext>
            </a:extLst>
          </p:cNvPr>
          <p:cNvPicPr>
            <a:picLocks noGrp="1" noChangeAspect="1"/>
          </p:cNvPicPr>
          <p:nvPr>
            <p:ph idx="1"/>
          </p:nvPr>
        </p:nvPicPr>
        <p:blipFill rotWithShape="1">
          <a:blip r:embed="rId3"/>
          <a:srcRect l="251" t="52538" r="77890" b="21612"/>
          <a:stretch/>
        </p:blipFill>
        <p:spPr>
          <a:xfrm>
            <a:off x="1194152" y="2481263"/>
            <a:ext cx="5339998" cy="3552153"/>
          </a:xfrm>
          <a:prstGeom prst="rect">
            <a:avLst/>
          </a:prstGeom>
        </p:spPr>
      </p:pic>
      <p:sp>
        <p:nvSpPr>
          <p:cNvPr id="10" name="Content Placeholder 8">
            <a:extLst>
              <a:ext uri="{FF2B5EF4-FFF2-40B4-BE49-F238E27FC236}">
                <a16:creationId xmlns:a16="http://schemas.microsoft.com/office/drawing/2014/main" id="{2E2A02D3-14E9-49D6-B4FE-0A615C57A1D7}"/>
              </a:ext>
            </a:extLst>
          </p:cNvPr>
          <p:cNvSpPr txBox="1">
            <a:spLocks/>
          </p:cNvSpPr>
          <p:nvPr/>
        </p:nvSpPr>
        <p:spPr>
          <a:xfrm>
            <a:off x="6896100" y="2367092"/>
            <a:ext cx="4545995" cy="38813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The number n inside the square brackets allow me to see the </a:t>
            </a:r>
            <a:r>
              <a:rPr lang="en-US" sz="1800" dirty="0" err="1"/>
              <a:t>n’th</a:t>
            </a:r>
            <a:r>
              <a:rPr lang="en-US" sz="1800" dirty="0"/>
              <a:t> element</a:t>
            </a:r>
          </a:p>
          <a:p>
            <a:r>
              <a:rPr lang="en-US" sz="1800" dirty="0"/>
              <a:t>I can change the </a:t>
            </a:r>
            <a:r>
              <a:rPr lang="en-US" sz="1800" dirty="0" err="1"/>
              <a:t>n’th</a:t>
            </a:r>
            <a:r>
              <a:rPr lang="en-US" sz="1800" dirty="0"/>
              <a:t> element to a different value</a:t>
            </a:r>
          </a:p>
          <a:p>
            <a:endParaRPr lang="en-US" sz="1800" dirty="0"/>
          </a:p>
          <a:p>
            <a:r>
              <a:rPr lang="en-US" sz="1800" dirty="0"/>
              <a:t>Notice a misspelling</a:t>
            </a:r>
          </a:p>
          <a:p>
            <a:r>
              <a:rPr lang="en-US" sz="1800" dirty="0"/>
              <a:t>Notice bad form using “=“ instead of “&lt;-” </a:t>
            </a:r>
            <a:endParaRPr lang="en-US" sz="1400" dirty="0"/>
          </a:p>
          <a:p>
            <a:endParaRPr lang="en-US" sz="1800" dirty="0"/>
          </a:p>
        </p:txBody>
      </p:sp>
    </p:spTree>
    <p:extLst>
      <p:ext uri="{BB962C8B-B14F-4D97-AF65-F5344CB8AC3E}">
        <p14:creationId xmlns:p14="http://schemas.microsoft.com/office/powerpoint/2010/main" val="677276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7924800" y="640831"/>
            <a:ext cx="3643086" cy="1573863"/>
          </a:xfrm>
        </p:spPr>
        <p:txBody>
          <a:bodyPr>
            <a:normAutofit/>
          </a:bodyPr>
          <a:lstStyle/>
          <a:p>
            <a:pPr algn="l"/>
            <a:r>
              <a:rPr lang="en-US" b="1" dirty="0"/>
              <a:t>Functions</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7056120" y="2367092"/>
            <a:ext cx="4385975" cy="3881309"/>
          </a:xfrm>
        </p:spPr>
        <p:txBody>
          <a:bodyPr>
            <a:normAutofit/>
          </a:bodyPr>
          <a:lstStyle/>
          <a:p>
            <a:r>
              <a:rPr lang="en-US" sz="1800" dirty="0"/>
              <a:t>Here’s an example of using a function created for us. Like Excel, most functions have values inside parentheses called “parameters.”</a:t>
            </a:r>
          </a:p>
          <a:p>
            <a:r>
              <a:rPr lang="en-US" sz="1800" dirty="0"/>
              <a:t>There are many functions available to us “right out of the box.”</a:t>
            </a:r>
          </a:p>
          <a:p>
            <a:r>
              <a:rPr lang="en-US" sz="1800" dirty="0"/>
              <a:t>We can add packages (like Excel add-ins) to use many more functions. We’ll talk about packages towards the end of the session</a:t>
            </a:r>
          </a:p>
        </p:txBody>
      </p:sp>
      <p:sp>
        <p:nvSpPr>
          <p:cNvPr id="3" name="Date Placeholder 2">
            <a:extLst>
              <a:ext uri="{FF2B5EF4-FFF2-40B4-BE49-F238E27FC236}">
                <a16:creationId xmlns:a16="http://schemas.microsoft.com/office/drawing/2014/main" id="{7BB7D2FE-CBDF-473B-8C2D-DAEED7860958}"/>
              </a:ext>
            </a:extLst>
          </p:cNvPr>
          <p:cNvSpPr>
            <a:spLocks noGrp="1"/>
          </p:cNvSpPr>
          <p:nvPr>
            <p:ph type="dt" sz="half" idx="10"/>
          </p:nvPr>
        </p:nvSpPr>
        <p:spPr/>
        <p:txBody>
          <a:bodyPr/>
          <a:lstStyle/>
          <a:p>
            <a:fld id="{0981B727-CB99-481D-9D74-7CD629D1ABE2}" type="datetime1">
              <a:rPr lang="en-US" smtClean="0"/>
              <a:t>10/23/2018</a:t>
            </a:fld>
            <a:endParaRPr lang="en-US" dirty="0"/>
          </a:p>
        </p:txBody>
      </p:sp>
      <p:sp>
        <p:nvSpPr>
          <p:cNvPr id="4" name="Slide Number Placeholder 3">
            <a:extLst>
              <a:ext uri="{FF2B5EF4-FFF2-40B4-BE49-F238E27FC236}">
                <a16:creationId xmlns:a16="http://schemas.microsoft.com/office/drawing/2014/main" id="{9B405840-C60A-4230-96E4-79ED0768EEAF}"/>
              </a:ext>
            </a:extLst>
          </p:cNvPr>
          <p:cNvSpPr>
            <a:spLocks noGrp="1"/>
          </p:cNvSpPr>
          <p:nvPr>
            <p:ph type="sldNum" sz="quarter" idx="12"/>
          </p:nvPr>
        </p:nvSpPr>
        <p:spPr/>
        <p:txBody>
          <a:bodyPr/>
          <a:lstStyle/>
          <a:p>
            <a:fld id="{6D22F896-40B5-4ADD-8801-0D06FADFA095}" type="slidenum">
              <a:rPr lang="en-US" smtClean="0"/>
              <a:t>16</a:t>
            </a:fld>
            <a:endParaRPr lang="en-US" dirty="0"/>
          </a:p>
        </p:txBody>
      </p:sp>
      <p:pic>
        <p:nvPicPr>
          <p:cNvPr id="8" name="Picture 7">
            <a:extLst>
              <a:ext uri="{FF2B5EF4-FFF2-40B4-BE49-F238E27FC236}">
                <a16:creationId xmlns:a16="http://schemas.microsoft.com/office/drawing/2014/main" id="{E2962624-89CD-4B69-A8F4-5ABBF09C0350}"/>
              </a:ext>
            </a:extLst>
          </p:cNvPr>
          <p:cNvPicPr>
            <a:picLocks noChangeAspect="1"/>
          </p:cNvPicPr>
          <p:nvPr/>
        </p:nvPicPr>
        <p:blipFill rotWithShape="1">
          <a:blip r:embed="rId3"/>
          <a:srcRect t="47666" r="77875" b="14445"/>
          <a:stretch/>
        </p:blipFill>
        <p:spPr>
          <a:xfrm>
            <a:off x="1005840" y="830580"/>
            <a:ext cx="5486400" cy="5284922"/>
          </a:xfrm>
          <a:prstGeom prst="rect">
            <a:avLst/>
          </a:prstGeom>
        </p:spPr>
      </p:pic>
    </p:spTree>
    <p:extLst>
      <p:ext uri="{BB962C8B-B14F-4D97-AF65-F5344CB8AC3E}">
        <p14:creationId xmlns:p14="http://schemas.microsoft.com/office/powerpoint/2010/main" val="398218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7039081" y="640831"/>
            <a:ext cx="4528805" cy="1573863"/>
          </a:xfrm>
        </p:spPr>
        <p:txBody>
          <a:bodyPr>
            <a:normAutofit/>
          </a:bodyPr>
          <a:lstStyle/>
          <a:p>
            <a:pPr algn="l"/>
            <a:r>
              <a:rPr lang="en-US" b="1" dirty="0"/>
              <a:t>Help Me, Please</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6913290" y="2367092"/>
            <a:ext cx="4528805" cy="3881309"/>
          </a:xfrm>
        </p:spPr>
        <p:txBody>
          <a:bodyPr>
            <a:normAutofit/>
          </a:bodyPr>
          <a:lstStyle/>
          <a:p>
            <a:r>
              <a:rPr lang="en-US" sz="1800" dirty="0"/>
              <a:t>Typing </a:t>
            </a:r>
            <a:r>
              <a:rPr lang="en-US" sz="1800" b="1" dirty="0">
                <a:latin typeface="Arial" panose="020B0604020202020204" pitchFamily="34" charset="0"/>
                <a:cs typeface="Arial" panose="020B0604020202020204" pitchFamily="34" charset="0"/>
              </a:rPr>
              <a:t>help(“mean”)</a:t>
            </a:r>
            <a:r>
              <a:rPr lang="en-US" sz="1800" b="1" dirty="0"/>
              <a:t> </a:t>
            </a:r>
            <a:r>
              <a:rPr lang="en-US" sz="1800" dirty="0"/>
              <a:t>returned a web page</a:t>
            </a:r>
          </a:p>
          <a:p>
            <a:r>
              <a:rPr lang="en-US" sz="1800" dirty="0"/>
              <a:t>Typing </a:t>
            </a:r>
            <a:r>
              <a:rPr lang="en-US" sz="1800" b="1" dirty="0">
                <a:latin typeface="Arial" panose="020B0604020202020204" pitchFamily="34" charset="0"/>
                <a:cs typeface="Arial" panose="020B0604020202020204" pitchFamily="34" charset="0"/>
              </a:rPr>
              <a:t>help(“&lt;topic&gt;”) </a:t>
            </a:r>
            <a:r>
              <a:rPr lang="en-US" sz="1800" dirty="0"/>
              <a:t>works when the topic has a name</a:t>
            </a:r>
          </a:p>
          <a:p>
            <a:r>
              <a:rPr lang="en-US" sz="1800" dirty="0"/>
              <a:t>Or you can try</a:t>
            </a:r>
          </a:p>
          <a:p>
            <a:pPr lvl="1"/>
            <a:r>
              <a:rPr lang="en-US" sz="1400" b="1" dirty="0" err="1">
                <a:latin typeface="Arial" panose="020B0604020202020204" pitchFamily="34" charset="0"/>
                <a:cs typeface="Arial" panose="020B0604020202020204" pitchFamily="34" charset="0"/>
              </a:rPr>
              <a:t>help.search</a:t>
            </a:r>
            <a:r>
              <a:rPr lang="en-US" sz="1400" b="1" dirty="0">
                <a:latin typeface="Arial" panose="020B0604020202020204" pitchFamily="34" charset="0"/>
                <a:cs typeface="Arial" panose="020B0604020202020204" pitchFamily="34" charset="0"/>
              </a:rPr>
              <a:t>(“&lt;topic&gt;”)</a:t>
            </a:r>
            <a:r>
              <a:rPr lang="en-US" sz="1400" dirty="0">
                <a:cs typeface="Arial" panose="020B0604020202020204" pitchFamily="34" charset="0"/>
              </a:rPr>
              <a:t>,</a:t>
            </a:r>
          </a:p>
          <a:p>
            <a:pPr lvl="1"/>
            <a:r>
              <a:rPr lang="en-US" sz="1400" b="1" dirty="0" err="1">
                <a:latin typeface="Arial" panose="020B0604020202020204" pitchFamily="34" charset="0"/>
                <a:cs typeface="Arial" panose="020B0604020202020204" pitchFamily="34" charset="0"/>
              </a:rPr>
              <a:t>args</a:t>
            </a:r>
            <a:r>
              <a:rPr lang="en-US" sz="1400" b="1" dirty="0">
                <a:latin typeface="Arial" panose="020B0604020202020204" pitchFamily="34" charset="0"/>
                <a:cs typeface="Arial" panose="020B0604020202020204" pitchFamily="34" charset="0"/>
              </a:rPr>
              <a:t>(“&lt;function&gt;”) </a:t>
            </a:r>
            <a:r>
              <a:rPr lang="en-US" sz="1400" dirty="0">
                <a:cs typeface="Arial" panose="020B0604020202020204" pitchFamily="34" charset="0"/>
              </a:rPr>
              <a:t> or</a:t>
            </a:r>
          </a:p>
          <a:p>
            <a:pPr lvl="1"/>
            <a:r>
              <a:rPr lang="en-US" sz="1400" b="1" dirty="0">
                <a:latin typeface="Arial" panose="020B0604020202020204" pitchFamily="34" charset="0"/>
                <a:cs typeface="Arial" panose="020B0604020202020204" pitchFamily="34" charset="0"/>
              </a:rPr>
              <a:t>example(“&lt;function&gt;”)</a:t>
            </a:r>
          </a:p>
          <a:p>
            <a:r>
              <a:rPr lang="en-US" sz="1800" dirty="0"/>
              <a:t>Shortcuts are </a:t>
            </a:r>
            <a:r>
              <a:rPr lang="en-US" sz="1800" b="1" dirty="0">
                <a:latin typeface="Arial" panose="020B0604020202020204" pitchFamily="34" charset="0"/>
                <a:cs typeface="Arial" panose="020B0604020202020204" pitchFamily="34" charset="0"/>
              </a:rPr>
              <a:t>?(“&lt;topic&gt;”)</a:t>
            </a:r>
            <a:r>
              <a:rPr lang="en-US" sz="1800" dirty="0">
                <a:cs typeface="Arial" panose="020B0604020202020204" pitchFamily="34" charset="0"/>
              </a:rPr>
              <a:t> and </a:t>
            </a:r>
            <a:r>
              <a:rPr lang="en-US" sz="1800" b="1" dirty="0">
                <a:latin typeface="Arial" panose="020B0604020202020204" pitchFamily="34" charset="0"/>
                <a:cs typeface="Arial" panose="020B0604020202020204" pitchFamily="34" charset="0"/>
              </a:rPr>
              <a:t>??(“&lt;topic&gt;”)</a:t>
            </a:r>
          </a:p>
          <a:p>
            <a:endParaRPr lang="en-US" sz="1800" dirty="0"/>
          </a:p>
        </p:txBody>
      </p:sp>
      <p:sp>
        <p:nvSpPr>
          <p:cNvPr id="3" name="Date Placeholder 2">
            <a:extLst>
              <a:ext uri="{FF2B5EF4-FFF2-40B4-BE49-F238E27FC236}">
                <a16:creationId xmlns:a16="http://schemas.microsoft.com/office/drawing/2014/main" id="{7BB7D2FE-CBDF-473B-8C2D-DAEED7860958}"/>
              </a:ext>
            </a:extLst>
          </p:cNvPr>
          <p:cNvSpPr>
            <a:spLocks noGrp="1"/>
          </p:cNvSpPr>
          <p:nvPr>
            <p:ph type="dt" sz="half" idx="10"/>
          </p:nvPr>
        </p:nvSpPr>
        <p:spPr/>
        <p:txBody>
          <a:bodyPr/>
          <a:lstStyle/>
          <a:p>
            <a:fld id="{0981B727-CB99-481D-9D74-7CD629D1ABE2}" type="datetime1">
              <a:rPr lang="en-US" smtClean="0"/>
              <a:t>10/23/2018</a:t>
            </a:fld>
            <a:endParaRPr lang="en-US" dirty="0"/>
          </a:p>
        </p:txBody>
      </p:sp>
      <p:sp>
        <p:nvSpPr>
          <p:cNvPr id="4" name="Slide Number Placeholder 3">
            <a:extLst>
              <a:ext uri="{FF2B5EF4-FFF2-40B4-BE49-F238E27FC236}">
                <a16:creationId xmlns:a16="http://schemas.microsoft.com/office/drawing/2014/main" id="{9B405840-C60A-4230-96E4-79ED0768EEAF}"/>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5" name="Picture 4">
            <a:extLst>
              <a:ext uri="{FF2B5EF4-FFF2-40B4-BE49-F238E27FC236}">
                <a16:creationId xmlns:a16="http://schemas.microsoft.com/office/drawing/2014/main" id="{4D68E253-81E2-4815-89CD-49650F2B1672}"/>
              </a:ext>
            </a:extLst>
          </p:cNvPr>
          <p:cNvPicPr>
            <a:picLocks noChangeAspect="1"/>
          </p:cNvPicPr>
          <p:nvPr/>
        </p:nvPicPr>
        <p:blipFill rotWithShape="1">
          <a:blip r:embed="rId3"/>
          <a:srcRect r="15161" b="5020"/>
          <a:stretch/>
        </p:blipFill>
        <p:spPr>
          <a:xfrm>
            <a:off x="749906" y="1231711"/>
            <a:ext cx="6163384" cy="3881309"/>
          </a:xfrm>
          <a:prstGeom prst="rect">
            <a:avLst/>
          </a:prstGeom>
        </p:spPr>
      </p:pic>
    </p:spTree>
    <p:extLst>
      <p:ext uri="{BB962C8B-B14F-4D97-AF65-F5344CB8AC3E}">
        <p14:creationId xmlns:p14="http://schemas.microsoft.com/office/powerpoint/2010/main" val="3511434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5365750" y="640831"/>
            <a:ext cx="6202136" cy="1573863"/>
          </a:xfrm>
        </p:spPr>
        <p:txBody>
          <a:bodyPr>
            <a:normAutofit/>
          </a:bodyPr>
          <a:lstStyle/>
          <a:p>
            <a:pPr algn="l"/>
            <a:r>
              <a:rPr lang="en-US" b="1" dirty="0"/>
              <a:t>Help Via Examples</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5239959" y="2463800"/>
            <a:ext cx="6202136" cy="3784601"/>
          </a:xfrm>
        </p:spPr>
        <p:txBody>
          <a:bodyPr>
            <a:normAutofit/>
          </a:bodyPr>
          <a:lstStyle/>
          <a:p>
            <a:r>
              <a:rPr lang="en-US" sz="1800" dirty="0"/>
              <a:t>Typing </a:t>
            </a:r>
            <a:r>
              <a:rPr lang="en-US" sz="1800" b="1" dirty="0">
                <a:latin typeface="Arial" panose="020B0604020202020204" pitchFamily="34" charset="0"/>
                <a:cs typeface="Arial" panose="020B0604020202020204" pitchFamily="34" charset="0"/>
              </a:rPr>
              <a:t>“example(mean)” </a:t>
            </a:r>
            <a:r>
              <a:rPr lang="en-US" sz="1800" dirty="0"/>
              <a:t>returned some examples of how to call the function.</a:t>
            </a:r>
          </a:p>
          <a:p>
            <a:r>
              <a:rPr lang="en-US" sz="1800" dirty="0"/>
              <a:t>Side note: the </a:t>
            </a:r>
            <a:r>
              <a:rPr lang="en-US" sz="1800" b="1" dirty="0">
                <a:latin typeface="Arial" panose="020B0604020202020204" pitchFamily="34" charset="0"/>
                <a:cs typeface="Arial" panose="020B0604020202020204" pitchFamily="34" charset="0"/>
              </a:rPr>
              <a:t>“0:10” </a:t>
            </a:r>
            <a:r>
              <a:rPr lang="en-US" sz="1800" dirty="0"/>
              <a:t>means range and will give us numbers 0 through 10 inclusive. </a:t>
            </a:r>
          </a:p>
          <a:p>
            <a:r>
              <a:rPr lang="en-US" sz="1800" dirty="0"/>
              <a:t>Side note: the </a:t>
            </a:r>
            <a:r>
              <a:rPr lang="en-US" sz="1800" b="1" dirty="0">
                <a:latin typeface="Arial" panose="020B0604020202020204" pitchFamily="34" charset="0"/>
                <a:cs typeface="Arial" panose="020B0604020202020204" pitchFamily="34" charset="0"/>
              </a:rPr>
              <a:t>“trim=…” </a:t>
            </a:r>
            <a:r>
              <a:rPr lang="en-US" sz="1800" dirty="0"/>
              <a:t>means I don’t know exactly. Maybe I should have read the help page when I had the chance.</a:t>
            </a:r>
          </a:p>
          <a:p>
            <a:r>
              <a:rPr lang="en-US" sz="1800" dirty="0"/>
              <a:t>Side note: we can place the results of a function into another function. In this case the result of the trimmed mean is concatenated with the regular mean. </a:t>
            </a:r>
          </a:p>
          <a:p>
            <a:r>
              <a:rPr lang="en-US" sz="1800" dirty="0"/>
              <a:t>Side note: sometimes we print a variable just by typing it. You can also type in </a:t>
            </a:r>
            <a:r>
              <a:rPr lang="en-US" sz="1800" b="1" dirty="0">
                <a:latin typeface="Arial" panose="020B0604020202020204" pitchFamily="34" charset="0"/>
                <a:cs typeface="Arial" panose="020B0604020202020204" pitchFamily="34" charset="0"/>
              </a:rPr>
              <a:t>print(</a:t>
            </a:r>
            <a:r>
              <a:rPr lang="en-US" sz="1800" b="1" dirty="0" err="1">
                <a:latin typeface="Arial" panose="020B0604020202020204" pitchFamily="34" charset="0"/>
                <a:cs typeface="Arial" panose="020B0604020202020204" pitchFamily="34" charset="0"/>
              </a:rPr>
              <a:t>myAverage</a:t>
            </a:r>
            <a:r>
              <a:rPr lang="en-US" sz="1800" b="1" dirty="0">
                <a:latin typeface="Arial" panose="020B0604020202020204" pitchFamily="34" charset="0"/>
                <a:cs typeface="Arial" panose="020B0604020202020204" pitchFamily="34" charset="0"/>
              </a:rPr>
              <a:t>)</a:t>
            </a:r>
          </a:p>
        </p:txBody>
      </p:sp>
      <p:sp>
        <p:nvSpPr>
          <p:cNvPr id="3" name="Date Placeholder 2">
            <a:extLst>
              <a:ext uri="{FF2B5EF4-FFF2-40B4-BE49-F238E27FC236}">
                <a16:creationId xmlns:a16="http://schemas.microsoft.com/office/drawing/2014/main" id="{7BB7D2FE-CBDF-473B-8C2D-DAEED7860958}"/>
              </a:ext>
            </a:extLst>
          </p:cNvPr>
          <p:cNvSpPr>
            <a:spLocks noGrp="1"/>
          </p:cNvSpPr>
          <p:nvPr>
            <p:ph type="dt" sz="half" idx="10"/>
          </p:nvPr>
        </p:nvSpPr>
        <p:spPr/>
        <p:txBody>
          <a:bodyPr/>
          <a:lstStyle/>
          <a:p>
            <a:fld id="{0981B727-CB99-481D-9D74-7CD629D1ABE2}" type="datetime1">
              <a:rPr lang="en-US" smtClean="0"/>
              <a:t>10/23/2018</a:t>
            </a:fld>
            <a:endParaRPr lang="en-US" dirty="0"/>
          </a:p>
        </p:txBody>
      </p:sp>
      <p:sp>
        <p:nvSpPr>
          <p:cNvPr id="4" name="Slide Number Placeholder 3">
            <a:extLst>
              <a:ext uri="{FF2B5EF4-FFF2-40B4-BE49-F238E27FC236}">
                <a16:creationId xmlns:a16="http://schemas.microsoft.com/office/drawing/2014/main" id="{9B405840-C60A-4230-96E4-79ED0768EEAF}"/>
              </a:ext>
            </a:extLst>
          </p:cNvPr>
          <p:cNvSpPr>
            <a:spLocks noGrp="1"/>
          </p:cNvSpPr>
          <p:nvPr>
            <p:ph type="sldNum" sz="quarter" idx="12"/>
          </p:nvPr>
        </p:nvSpPr>
        <p:spPr/>
        <p:txBody>
          <a:bodyPr/>
          <a:lstStyle/>
          <a:p>
            <a:fld id="{6D22F896-40B5-4ADD-8801-0D06FADFA095}" type="slidenum">
              <a:rPr lang="en-US" smtClean="0"/>
              <a:t>18</a:t>
            </a:fld>
            <a:endParaRPr lang="en-US" dirty="0"/>
          </a:p>
        </p:txBody>
      </p:sp>
      <p:pic>
        <p:nvPicPr>
          <p:cNvPr id="6" name="Picture 5">
            <a:extLst>
              <a:ext uri="{FF2B5EF4-FFF2-40B4-BE49-F238E27FC236}">
                <a16:creationId xmlns:a16="http://schemas.microsoft.com/office/drawing/2014/main" id="{45E43D04-EF06-4F98-9873-C9FA7831A27A}"/>
              </a:ext>
            </a:extLst>
          </p:cNvPr>
          <p:cNvPicPr>
            <a:picLocks noChangeAspect="1"/>
          </p:cNvPicPr>
          <p:nvPr/>
        </p:nvPicPr>
        <p:blipFill rotWithShape="1">
          <a:blip r:embed="rId3"/>
          <a:srcRect t="30277" r="76562" b="14445"/>
          <a:stretch/>
        </p:blipFill>
        <p:spPr>
          <a:xfrm>
            <a:off x="476250" y="471617"/>
            <a:ext cx="4337050" cy="5753820"/>
          </a:xfrm>
          <a:prstGeom prst="rect">
            <a:avLst/>
          </a:prstGeom>
        </p:spPr>
      </p:pic>
    </p:spTree>
    <p:extLst>
      <p:ext uri="{BB962C8B-B14F-4D97-AF65-F5344CB8AC3E}">
        <p14:creationId xmlns:p14="http://schemas.microsoft.com/office/powerpoint/2010/main" val="1373411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1BDF-4979-4D83-92E4-F0A50EDBBBD7}"/>
              </a:ext>
            </a:extLst>
          </p:cNvPr>
          <p:cNvSpPr>
            <a:spLocks noGrp="1"/>
          </p:cNvSpPr>
          <p:nvPr>
            <p:ph type="title"/>
          </p:nvPr>
        </p:nvSpPr>
        <p:spPr/>
        <p:txBody>
          <a:bodyPr/>
          <a:lstStyle/>
          <a:p>
            <a:r>
              <a:rPr lang="en-US" b="1" dirty="0"/>
              <a:t>Transitioning to </a:t>
            </a:r>
            <a:r>
              <a:rPr lang="en-US" b="1" dirty="0" err="1"/>
              <a:t>RStudio</a:t>
            </a:r>
            <a:endParaRPr lang="en-US" b="1" dirty="0"/>
          </a:p>
        </p:txBody>
      </p:sp>
      <p:sp>
        <p:nvSpPr>
          <p:cNvPr id="3" name="Content Placeholder 2">
            <a:extLst>
              <a:ext uri="{FF2B5EF4-FFF2-40B4-BE49-F238E27FC236}">
                <a16:creationId xmlns:a16="http://schemas.microsoft.com/office/drawing/2014/main" id="{A1B56B4D-6E4A-478D-89B3-A2A46A40E7DD}"/>
              </a:ext>
            </a:extLst>
          </p:cNvPr>
          <p:cNvSpPr>
            <a:spLocks noGrp="1"/>
          </p:cNvSpPr>
          <p:nvPr>
            <p:ph idx="1"/>
          </p:nvPr>
        </p:nvSpPr>
        <p:spPr>
          <a:xfrm>
            <a:off x="761374" y="2459168"/>
            <a:ext cx="10363826" cy="3424107"/>
          </a:xfrm>
        </p:spPr>
        <p:txBody>
          <a:bodyPr/>
          <a:lstStyle/>
          <a:p>
            <a:r>
              <a:rPr lang="en-US" dirty="0"/>
              <a:t>So by now you should be getting sick of moving from the command window, to help window and plot windows</a:t>
            </a:r>
          </a:p>
          <a:p>
            <a:endParaRPr lang="en-US" dirty="0"/>
          </a:p>
          <a:p>
            <a:r>
              <a:rPr lang="en-US" dirty="0"/>
              <a:t>Its also pretty tiresome to constantly check what variables exist. </a:t>
            </a:r>
          </a:p>
          <a:p>
            <a:endParaRPr lang="en-US" dirty="0"/>
          </a:p>
          <a:p>
            <a:r>
              <a:rPr lang="en-US" dirty="0"/>
              <a:t>There’s a better user interface that organizes all this stuff for us.</a:t>
            </a:r>
          </a:p>
        </p:txBody>
      </p:sp>
      <p:sp>
        <p:nvSpPr>
          <p:cNvPr id="4" name="Date Placeholder 3">
            <a:extLst>
              <a:ext uri="{FF2B5EF4-FFF2-40B4-BE49-F238E27FC236}">
                <a16:creationId xmlns:a16="http://schemas.microsoft.com/office/drawing/2014/main" id="{43C6E31B-50CA-4E03-B844-0A3B7FFB7F00}"/>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A557D3D3-DB45-4B9B-9BA4-14010C28E461}"/>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4497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9082-AC21-41C5-A746-05F16C72AB46}"/>
              </a:ext>
            </a:extLst>
          </p:cNvPr>
          <p:cNvSpPr>
            <a:spLocks noGrp="1"/>
          </p:cNvSpPr>
          <p:nvPr>
            <p:ph type="title"/>
          </p:nvPr>
        </p:nvSpPr>
        <p:spPr>
          <a:xfrm>
            <a:off x="877927" y="696986"/>
            <a:ext cx="2835464" cy="1254868"/>
          </a:xfrm>
        </p:spPr>
        <p:txBody>
          <a:bodyPr anchor="b">
            <a:normAutofit/>
          </a:bodyPr>
          <a:lstStyle/>
          <a:p>
            <a:r>
              <a:rPr lang="en-US" sz="2800" dirty="0">
                <a:solidFill>
                  <a:srgbClr val="262626"/>
                </a:solidFill>
              </a:rPr>
              <a:t>A Word from Our Sponsors</a:t>
            </a:r>
          </a:p>
        </p:txBody>
      </p:sp>
      <p:sp>
        <p:nvSpPr>
          <p:cNvPr id="16" name="Content Placeholder 15">
            <a:extLst>
              <a:ext uri="{FF2B5EF4-FFF2-40B4-BE49-F238E27FC236}">
                <a16:creationId xmlns:a16="http://schemas.microsoft.com/office/drawing/2014/main" id="{D0B95D50-4925-46A2-B984-09942738039D}"/>
              </a:ext>
            </a:extLst>
          </p:cNvPr>
          <p:cNvSpPr>
            <a:spLocks noGrp="1"/>
          </p:cNvSpPr>
          <p:nvPr>
            <p:ph idx="1"/>
          </p:nvPr>
        </p:nvSpPr>
        <p:spPr>
          <a:xfrm>
            <a:off x="604963" y="2486826"/>
            <a:ext cx="4351597" cy="3761572"/>
          </a:xfrm>
        </p:spPr>
        <p:txBody>
          <a:bodyPr>
            <a:normAutofit fontScale="85000" lnSpcReduction="20000"/>
          </a:bodyPr>
          <a:lstStyle/>
          <a:p>
            <a:r>
              <a:rPr lang="en-US" dirty="0"/>
              <a:t>from Travis Linderman "Please mention that on November 16th (3PM) that Innovation DuPage will be sponsoring a Tech Founders Panel at Benedictine featuring four venture-backed female founders and that will lead into the Analytics Hackathon.  You can also mention that the Innovation DuPage Headquarters (IDHQ) will be opening to tech startups, developers and entrepreneurs in April of 2019 and they can reach me directly to learn more or to meet in person at ID@cod.edu."</a:t>
            </a:r>
            <a:endParaRPr lang="en-US" sz="1800" dirty="0">
              <a:solidFill>
                <a:srgbClr val="262626"/>
              </a:solidFill>
            </a:endParaRPr>
          </a:p>
        </p:txBody>
      </p:sp>
      <p:pic>
        <p:nvPicPr>
          <p:cNvPr id="14" name="Content Placeholder 10" descr="A drawing of a person&#10;&#10;Description generated with high confidence">
            <a:extLst>
              <a:ext uri="{FF2B5EF4-FFF2-40B4-BE49-F238E27FC236}">
                <a16:creationId xmlns:a16="http://schemas.microsoft.com/office/drawing/2014/main" id="{1F586642-0179-4CC1-913E-F01B12BEFAFA}"/>
              </a:ext>
            </a:extLst>
          </p:cNvPr>
          <p:cNvPicPr>
            <a:picLocks noChangeAspect="1"/>
          </p:cNvPicPr>
          <p:nvPr/>
        </p:nvPicPr>
        <p:blipFill>
          <a:blip r:embed="rId2"/>
          <a:stretch>
            <a:fillRect/>
          </a:stretch>
        </p:blipFill>
        <p:spPr>
          <a:xfrm>
            <a:off x="6424448" y="609602"/>
            <a:ext cx="4120964" cy="5587749"/>
          </a:xfrm>
          <a:prstGeom prst="rect">
            <a:avLst/>
          </a:prstGeom>
        </p:spPr>
      </p:pic>
      <p:sp>
        <p:nvSpPr>
          <p:cNvPr id="4" name="Date Placeholder 3">
            <a:extLst>
              <a:ext uri="{FF2B5EF4-FFF2-40B4-BE49-F238E27FC236}">
                <a16:creationId xmlns:a16="http://schemas.microsoft.com/office/drawing/2014/main" id="{9264FDF0-7975-4C1E-8BFF-49D2B27E2625}"/>
              </a:ext>
            </a:extLst>
          </p:cNvPr>
          <p:cNvSpPr>
            <a:spLocks noGrp="1"/>
          </p:cNvSpPr>
          <p:nvPr>
            <p:ph type="dt" sz="half" idx="10"/>
          </p:nvPr>
        </p:nvSpPr>
        <p:spPr>
          <a:xfrm>
            <a:off x="9373230" y="6379383"/>
            <a:ext cx="1600200" cy="279400"/>
          </a:xfrm>
        </p:spPr>
        <p:txBody>
          <a:bodyPr>
            <a:normAutofit/>
          </a:bodyPr>
          <a:lstStyle/>
          <a:p>
            <a:pPr>
              <a:spcAft>
                <a:spcPts val="600"/>
              </a:spcAft>
            </a:pPr>
            <a:fld id="{956F7EA2-195F-45D4-B345-A490C46F0F3B}" type="datetime1">
              <a:rPr lang="en-US" smtClean="0"/>
              <a:pPr>
                <a:spcAft>
                  <a:spcPts val="600"/>
                </a:spcAft>
              </a:pPr>
              <a:t>10/23/2018</a:t>
            </a:fld>
            <a:endParaRPr lang="en-US"/>
          </a:p>
        </p:txBody>
      </p:sp>
      <p:sp>
        <p:nvSpPr>
          <p:cNvPr id="5" name="Slide Number Placeholder 4">
            <a:extLst>
              <a:ext uri="{FF2B5EF4-FFF2-40B4-BE49-F238E27FC236}">
                <a16:creationId xmlns:a16="http://schemas.microsoft.com/office/drawing/2014/main" id="{5C035774-06CB-4C05-8911-2F29F90F6C06}"/>
              </a:ext>
            </a:extLst>
          </p:cNvPr>
          <p:cNvSpPr>
            <a:spLocks noGrp="1"/>
          </p:cNvSpPr>
          <p:nvPr>
            <p:ph type="sldNum" sz="quarter" idx="12"/>
          </p:nvPr>
        </p:nvSpPr>
        <p:spPr>
          <a:xfrm>
            <a:off x="11049630" y="6379383"/>
            <a:ext cx="542697" cy="279400"/>
          </a:xfrm>
        </p:spPr>
        <p:txBody>
          <a:bodyPr>
            <a:normAutofit/>
          </a:bodyPr>
          <a:lstStyle/>
          <a:p>
            <a:pPr>
              <a:spcAft>
                <a:spcPts val="600"/>
              </a:spcAft>
            </a:pPr>
            <a:fld id="{6D22F896-40B5-4ADD-8801-0D06FADFA095}" type="slidenum">
              <a:rPr lang="en-US" smtClean="0"/>
              <a:pPr>
                <a:spcAft>
                  <a:spcPts val="600"/>
                </a:spcAft>
              </a:pPr>
              <a:t>2</a:t>
            </a:fld>
            <a:endParaRPr lang="en-US"/>
          </a:p>
        </p:txBody>
      </p:sp>
    </p:spTree>
    <p:extLst>
      <p:ext uri="{BB962C8B-B14F-4D97-AF65-F5344CB8AC3E}">
        <p14:creationId xmlns:p14="http://schemas.microsoft.com/office/powerpoint/2010/main" val="3724598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7924800" y="640831"/>
            <a:ext cx="3643086" cy="1573863"/>
          </a:xfrm>
        </p:spPr>
        <p:txBody>
          <a:bodyPr>
            <a:normAutofit/>
          </a:bodyPr>
          <a:lstStyle/>
          <a:p>
            <a:pPr algn="l"/>
            <a:r>
              <a:rPr lang="en-US" b="1" dirty="0" err="1"/>
              <a:t>RStudio</a:t>
            </a:r>
            <a:endParaRPr lang="en-US" b="1" dirty="0"/>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7593112" y="2367092"/>
            <a:ext cx="3974774" cy="3881309"/>
          </a:xfrm>
        </p:spPr>
        <p:txBody>
          <a:bodyPr>
            <a:normAutofit/>
          </a:bodyPr>
          <a:lstStyle/>
          <a:p>
            <a:r>
              <a:rPr lang="en-US" sz="1800" dirty="0"/>
              <a:t>Because I have a 4K monitor, everything is very small. Fortunately there’s a menu command that makes the text larger. </a:t>
            </a:r>
          </a:p>
          <a:p>
            <a:r>
              <a:rPr lang="en-US" sz="1800" dirty="0"/>
              <a:t>I needed to do this several times. This is the before…</a:t>
            </a:r>
          </a:p>
          <a:p>
            <a:endParaRPr lang="en-US" sz="1800" dirty="0"/>
          </a:p>
        </p:txBody>
      </p:sp>
      <p:sp>
        <p:nvSpPr>
          <p:cNvPr id="4" name="Date Placeholder 3">
            <a:extLst>
              <a:ext uri="{FF2B5EF4-FFF2-40B4-BE49-F238E27FC236}">
                <a16:creationId xmlns:a16="http://schemas.microsoft.com/office/drawing/2014/main" id="{98BA3C74-856E-4BF6-99DC-571A4F7A4582}"/>
              </a:ext>
            </a:extLst>
          </p:cNvPr>
          <p:cNvSpPr>
            <a:spLocks noGrp="1"/>
          </p:cNvSpPr>
          <p:nvPr>
            <p:ph type="dt" sz="half" idx="10"/>
          </p:nvPr>
        </p:nvSpPr>
        <p:spPr/>
        <p:txBody>
          <a:bodyPr/>
          <a:lstStyle/>
          <a:p>
            <a:fld id="{B0544C7A-2DCC-4499-988E-DA02112D5147}" type="datetime1">
              <a:rPr lang="en-US" smtClean="0"/>
              <a:t>10/23/2018</a:t>
            </a:fld>
            <a:endParaRPr lang="en-US" dirty="0"/>
          </a:p>
        </p:txBody>
      </p:sp>
      <p:sp>
        <p:nvSpPr>
          <p:cNvPr id="5" name="Slide Number Placeholder 4">
            <a:extLst>
              <a:ext uri="{FF2B5EF4-FFF2-40B4-BE49-F238E27FC236}">
                <a16:creationId xmlns:a16="http://schemas.microsoft.com/office/drawing/2014/main" id="{D8AE5176-A29A-4736-971D-E70A225C6599}"/>
              </a:ext>
            </a:extLst>
          </p:cNvPr>
          <p:cNvSpPr>
            <a:spLocks noGrp="1"/>
          </p:cNvSpPr>
          <p:nvPr>
            <p:ph type="sldNum" sz="quarter" idx="12"/>
          </p:nvPr>
        </p:nvSpPr>
        <p:spPr/>
        <p:txBody>
          <a:bodyPr/>
          <a:lstStyle/>
          <a:p>
            <a:fld id="{6D22F896-40B5-4ADD-8801-0D06FADFA095}" type="slidenum">
              <a:rPr lang="en-US" smtClean="0"/>
              <a:t>20</a:t>
            </a:fld>
            <a:endParaRPr lang="en-US" dirty="0"/>
          </a:p>
        </p:txBody>
      </p:sp>
      <p:pic>
        <p:nvPicPr>
          <p:cNvPr id="3" name="Picture 2">
            <a:extLst>
              <a:ext uri="{FF2B5EF4-FFF2-40B4-BE49-F238E27FC236}">
                <a16:creationId xmlns:a16="http://schemas.microsoft.com/office/drawing/2014/main" id="{6BF8FD32-6C95-49D5-8EB8-495413EC48C0}"/>
              </a:ext>
            </a:extLst>
          </p:cNvPr>
          <p:cNvPicPr>
            <a:picLocks noChangeAspect="1"/>
          </p:cNvPicPr>
          <p:nvPr/>
        </p:nvPicPr>
        <p:blipFill rotWithShape="1">
          <a:blip r:embed="rId3"/>
          <a:srcRect b="6161"/>
          <a:stretch/>
        </p:blipFill>
        <p:spPr>
          <a:xfrm>
            <a:off x="693007" y="1756918"/>
            <a:ext cx="6900105" cy="3642177"/>
          </a:xfrm>
          <a:prstGeom prst="rect">
            <a:avLst/>
          </a:prstGeom>
        </p:spPr>
      </p:pic>
    </p:spTree>
    <p:extLst>
      <p:ext uri="{BB962C8B-B14F-4D97-AF65-F5344CB8AC3E}">
        <p14:creationId xmlns:p14="http://schemas.microsoft.com/office/powerpoint/2010/main" val="178735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9F757-3A33-4E65-A8C9-BC896235896E}"/>
              </a:ext>
            </a:extLst>
          </p:cNvPr>
          <p:cNvPicPr>
            <a:picLocks noChangeAspect="1"/>
          </p:cNvPicPr>
          <p:nvPr/>
        </p:nvPicPr>
        <p:blipFill rotWithShape="1">
          <a:blip r:embed="rId3"/>
          <a:srcRect b="5237"/>
          <a:stretch/>
        </p:blipFill>
        <p:spPr>
          <a:xfrm>
            <a:off x="469726" y="0"/>
            <a:ext cx="11223321" cy="6024012"/>
          </a:xfrm>
          <a:prstGeom prst="rect">
            <a:avLst/>
          </a:prstGeom>
        </p:spPr>
      </p:pic>
      <p:sp>
        <p:nvSpPr>
          <p:cNvPr id="2" name="Date Placeholder 1">
            <a:extLst>
              <a:ext uri="{FF2B5EF4-FFF2-40B4-BE49-F238E27FC236}">
                <a16:creationId xmlns:a16="http://schemas.microsoft.com/office/drawing/2014/main" id="{C8042CF2-25D8-4F01-B2B5-763185F5A7FE}"/>
              </a:ext>
            </a:extLst>
          </p:cNvPr>
          <p:cNvSpPr>
            <a:spLocks noGrp="1"/>
          </p:cNvSpPr>
          <p:nvPr>
            <p:ph type="dt" sz="half" idx="10"/>
          </p:nvPr>
        </p:nvSpPr>
        <p:spPr/>
        <p:txBody>
          <a:bodyPr/>
          <a:lstStyle/>
          <a:p>
            <a:fld id="{B0B87396-50A3-495F-9B44-72EB2454ED8C}" type="datetime1">
              <a:rPr lang="en-US" smtClean="0"/>
              <a:t>10/23/2018</a:t>
            </a:fld>
            <a:endParaRPr lang="en-US" dirty="0"/>
          </a:p>
        </p:txBody>
      </p:sp>
      <p:sp>
        <p:nvSpPr>
          <p:cNvPr id="3" name="Slide Number Placeholder 2">
            <a:extLst>
              <a:ext uri="{FF2B5EF4-FFF2-40B4-BE49-F238E27FC236}">
                <a16:creationId xmlns:a16="http://schemas.microsoft.com/office/drawing/2014/main" id="{BC53EA3E-A1E4-4BA2-B742-2E5018D02FC5}"/>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6" name="Rectangle: Rounded Corners 5">
            <a:extLst>
              <a:ext uri="{FF2B5EF4-FFF2-40B4-BE49-F238E27FC236}">
                <a16:creationId xmlns:a16="http://schemas.microsoft.com/office/drawing/2014/main" id="{0A89F44E-E369-4932-85F5-452B43B5A72F}"/>
              </a:ext>
            </a:extLst>
          </p:cNvPr>
          <p:cNvSpPr/>
          <p:nvPr/>
        </p:nvSpPr>
        <p:spPr>
          <a:xfrm>
            <a:off x="112734" y="413358"/>
            <a:ext cx="6901841" cy="5753097"/>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044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9F757-3A33-4E65-A8C9-BC896235896E}"/>
              </a:ext>
            </a:extLst>
          </p:cNvPr>
          <p:cNvPicPr>
            <a:picLocks noChangeAspect="1"/>
          </p:cNvPicPr>
          <p:nvPr/>
        </p:nvPicPr>
        <p:blipFill rotWithShape="1">
          <a:blip r:embed="rId3"/>
          <a:srcRect b="5006"/>
          <a:stretch/>
        </p:blipFill>
        <p:spPr>
          <a:xfrm>
            <a:off x="469726" y="0"/>
            <a:ext cx="11223321" cy="5969000"/>
          </a:xfrm>
          <a:prstGeom prst="rect">
            <a:avLst/>
          </a:prstGeom>
        </p:spPr>
      </p:pic>
      <p:sp>
        <p:nvSpPr>
          <p:cNvPr id="2" name="Date Placeholder 1">
            <a:extLst>
              <a:ext uri="{FF2B5EF4-FFF2-40B4-BE49-F238E27FC236}">
                <a16:creationId xmlns:a16="http://schemas.microsoft.com/office/drawing/2014/main" id="{C8042CF2-25D8-4F01-B2B5-763185F5A7FE}"/>
              </a:ext>
            </a:extLst>
          </p:cNvPr>
          <p:cNvSpPr>
            <a:spLocks noGrp="1"/>
          </p:cNvSpPr>
          <p:nvPr>
            <p:ph type="dt" sz="half" idx="10"/>
          </p:nvPr>
        </p:nvSpPr>
        <p:spPr/>
        <p:txBody>
          <a:bodyPr/>
          <a:lstStyle/>
          <a:p>
            <a:fld id="{B0B87396-50A3-495F-9B44-72EB2454ED8C}" type="datetime1">
              <a:rPr lang="en-US" smtClean="0"/>
              <a:t>10/23/2018</a:t>
            </a:fld>
            <a:endParaRPr lang="en-US" dirty="0"/>
          </a:p>
        </p:txBody>
      </p:sp>
      <p:sp>
        <p:nvSpPr>
          <p:cNvPr id="3" name="Slide Number Placeholder 2">
            <a:extLst>
              <a:ext uri="{FF2B5EF4-FFF2-40B4-BE49-F238E27FC236}">
                <a16:creationId xmlns:a16="http://schemas.microsoft.com/office/drawing/2014/main" id="{BC53EA3E-A1E4-4BA2-B742-2E5018D02FC5}"/>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6" name="Rectangle: Rounded Corners 5">
            <a:extLst>
              <a:ext uri="{FF2B5EF4-FFF2-40B4-BE49-F238E27FC236}">
                <a16:creationId xmlns:a16="http://schemas.microsoft.com/office/drawing/2014/main" id="{0A89F44E-E369-4932-85F5-452B43B5A72F}"/>
              </a:ext>
            </a:extLst>
          </p:cNvPr>
          <p:cNvSpPr/>
          <p:nvPr/>
        </p:nvSpPr>
        <p:spPr>
          <a:xfrm>
            <a:off x="6382011" y="382044"/>
            <a:ext cx="5467611" cy="209005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089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9F757-3A33-4E65-A8C9-BC896235896E}"/>
              </a:ext>
            </a:extLst>
          </p:cNvPr>
          <p:cNvPicPr>
            <a:picLocks noChangeAspect="1"/>
          </p:cNvPicPr>
          <p:nvPr/>
        </p:nvPicPr>
        <p:blipFill rotWithShape="1">
          <a:blip r:embed="rId3"/>
          <a:srcRect b="5964"/>
          <a:stretch/>
        </p:blipFill>
        <p:spPr>
          <a:xfrm>
            <a:off x="469726" y="0"/>
            <a:ext cx="11223321" cy="5909137"/>
          </a:xfrm>
          <a:prstGeom prst="rect">
            <a:avLst/>
          </a:prstGeom>
        </p:spPr>
      </p:pic>
      <p:sp>
        <p:nvSpPr>
          <p:cNvPr id="2" name="Date Placeholder 1">
            <a:extLst>
              <a:ext uri="{FF2B5EF4-FFF2-40B4-BE49-F238E27FC236}">
                <a16:creationId xmlns:a16="http://schemas.microsoft.com/office/drawing/2014/main" id="{C8042CF2-25D8-4F01-B2B5-763185F5A7FE}"/>
              </a:ext>
            </a:extLst>
          </p:cNvPr>
          <p:cNvSpPr>
            <a:spLocks noGrp="1"/>
          </p:cNvSpPr>
          <p:nvPr>
            <p:ph type="dt" sz="half" idx="10"/>
          </p:nvPr>
        </p:nvSpPr>
        <p:spPr/>
        <p:txBody>
          <a:bodyPr/>
          <a:lstStyle/>
          <a:p>
            <a:fld id="{B0B87396-50A3-495F-9B44-72EB2454ED8C}" type="datetime1">
              <a:rPr lang="en-US" smtClean="0"/>
              <a:t>10/23/2018</a:t>
            </a:fld>
            <a:endParaRPr lang="en-US" dirty="0"/>
          </a:p>
        </p:txBody>
      </p:sp>
      <p:sp>
        <p:nvSpPr>
          <p:cNvPr id="3" name="Slide Number Placeholder 2">
            <a:extLst>
              <a:ext uri="{FF2B5EF4-FFF2-40B4-BE49-F238E27FC236}">
                <a16:creationId xmlns:a16="http://schemas.microsoft.com/office/drawing/2014/main" id="{BC53EA3E-A1E4-4BA2-B742-2E5018D02FC5}"/>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6" name="Rectangle: Rounded Corners 5">
            <a:extLst>
              <a:ext uri="{FF2B5EF4-FFF2-40B4-BE49-F238E27FC236}">
                <a16:creationId xmlns:a16="http://schemas.microsoft.com/office/drawing/2014/main" id="{0A89F44E-E369-4932-85F5-452B43B5A72F}"/>
              </a:ext>
            </a:extLst>
          </p:cNvPr>
          <p:cNvSpPr/>
          <p:nvPr/>
        </p:nvSpPr>
        <p:spPr>
          <a:xfrm>
            <a:off x="6304305" y="2355589"/>
            <a:ext cx="5467611" cy="361341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8055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3BC9E4E-7D92-43BE-95D4-AF271FA416A2}"/>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5C53108B-9E7A-405F-9389-422248D749E5}"/>
              </a:ext>
            </a:extLst>
          </p:cNvPr>
          <p:cNvSpPr>
            <a:spLocks noGrp="1"/>
          </p:cNvSpPr>
          <p:nvPr>
            <p:ph type="sldNum" sz="quarter" idx="12"/>
          </p:nvPr>
        </p:nvSpPr>
        <p:spPr/>
        <p:txBody>
          <a:bodyPr/>
          <a:lstStyle/>
          <a:p>
            <a:fld id="{6D22F896-40B5-4ADD-8801-0D06FADFA095}" type="slidenum">
              <a:rPr lang="en-US" smtClean="0"/>
              <a:t>24</a:t>
            </a:fld>
            <a:endParaRPr lang="en-US" dirty="0"/>
          </a:p>
        </p:txBody>
      </p:sp>
      <p:pic>
        <p:nvPicPr>
          <p:cNvPr id="7" name="Picture 6">
            <a:extLst>
              <a:ext uri="{FF2B5EF4-FFF2-40B4-BE49-F238E27FC236}">
                <a16:creationId xmlns:a16="http://schemas.microsoft.com/office/drawing/2014/main" id="{FAA9B543-5567-4DF6-A8C7-7D1DB19F1FAC}"/>
              </a:ext>
            </a:extLst>
          </p:cNvPr>
          <p:cNvPicPr>
            <a:picLocks noChangeAspect="1"/>
          </p:cNvPicPr>
          <p:nvPr/>
        </p:nvPicPr>
        <p:blipFill rotWithShape="1">
          <a:blip r:embed="rId3"/>
          <a:srcRect r="30202" b="56723"/>
          <a:stretch/>
        </p:blipFill>
        <p:spPr>
          <a:xfrm>
            <a:off x="770403" y="2205037"/>
            <a:ext cx="10651194" cy="3714751"/>
          </a:xfrm>
          <a:prstGeom prst="rect">
            <a:avLst/>
          </a:prstGeom>
        </p:spPr>
      </p:pic>
      <p:sp>
        <p:nvSpPr>
          <p:cNvPr id="8" name="Title 1">
            <a:extLst>
              <a:ext uri="{FF2B5EF4-FFF2-40B4-BE49-F238E27FC236}">
                <a16:creationId xmlns:a16="http://schemas.microsoft.com/office/drawing/2014/main" id="{31CD7DF6-FBA4-42DE-89D4-4B6666485401}"/>
              </a:ext>
            </a:extLst>
          </p:cNvPr>
          <p:cNvSpPr>
            <a:spLocks noGrp="1"/>
          </p:cNvSpPr>
          <p:nvPr>
            <p:ph type="title"/>
          </p:nvPr>
        </p:nvSpPr>
        <p:spPr>
          <a:xfrm>
            <a:off x="1295402" y="982132"/>
            <a:ext cx="9601196" cy="1303867"/>
          </a:xfrm>
        </p:spPr>
        <p:txBody>
          <a:bodyPr/>
          <a:lstStyle/>
          <a:p>
            <a:r>
              <a:rPr lang="en-US" b="1" dirty="0"/>
              <a:t>You Can Print a Cheat-Sheet</a:t>
            </a:r>
          </a:p>
        </p:txBody>
      </p:sp>
    </p:spTree>
    <p:extLst>
      <p:ext uri="{BB962C8B-B14F-4D97-AF65-F5344CB8AC3E}">
        <p14:creationId xmlns:p14="http://schemas.microsoft.com/office/powerpoint/2010/main" val="200873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F4A2F6-4273-47B7-B4CC-D0E1624B606A}"/>
              </a:ext>
            </a:extLst>
          </p:cNvPr>
          <p:cNvPicPr>
            <a:picLocks noChangeAspect="1"/>
          </p:cNvPicPr>
          <p:nvPr/>
        </p:nvPicPr>
        <p:blipFill rotWithShape="1">
          <a:blip r:embed="rId3"/>
          <a:srcRect b="6192"/>
          <a:stretch/>
        </p:blipFill>
        <p:spPr>
          <a:xfrm>
            <a:off x="532356" y="526093"/>
            <a:ext cx="11185743" cy="5442908"/>
          </a:xfrm>
          <a:prstGeom prst="rect">
            <a:avLst/>
          </a:prstGeom>
        </p:spPr>
      </p:pic>
      <p:sp>
        <p:nvSpPr>
          <p:cNvPr id="2" name="Date Placeholder 1">
            <a:extLst>
              <a:ext uri="{FF2B5EF4-FFF2-40B4-BE49-F238E27FC236}">
                <a16:creationId xmlns:a16="http://schemas.microsoft.com/office/drawing/2014/main" id="{52DFAB22-CA48-46FF-9C06-6FF531E441CB}"/>
              </a:ext>
            </a:extLst>
          </p:cNvPr>
          <p:cNvSpPr>
            <a:spLocks noGrp="1"/>
          </p:cNvSpPr>
          <p:nvPr>
            <p:ph type="dt" sz="half" idx="10"/>
          </p:nvPr>
        </p:nvSpPr>
        <p:spPr/>
        <p:txBody>
          <a:bodyPr/>
          <a:lstStyle/>
          <a:p>
            <a:fld id="{BF53F40C-8DD7-4154-9DC1-9E74E1AD488E}" type="datetime1">
              <a:rPr lang="en-US" smtClean="0"/>
              <a:t>10/23/2018</a:t>
            </a:fld>
            <a:endParaRPr lang="en-US" dirty="0"/>
          </a:p>
        </p:txBody>
      </p:sp>
      <p:sp>
        <p:nvSpPr>
          <p:cNvPr id="3" name="Slide Number Placeholder 2">
            <a:extLst>
              <a:ext uri="{FF2B5EF4-FFF2-40B4-BE49-F238E27FC236}">
                <a16:creationId xmlns:a16="http://schemas.microsoft.com/office/drawing/2014/main" id="{2E4587A4-3D6C-4D71-ACB5-98D7408C9A22}"/>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TextBox 4">
            <a:extLst>
              <a:ext uri="{FF2B5EF4-FFF2-40B4-BE49-F238E27FC236}">
                <a16:creationId xmlns:a16="http://schemas.microsoft.com/office/drawing/2014/main" id="{359171D2-643A-4AAD-96F8-57428ECF9C4C}"/>
              </a:ext>
            </a:extLst>
          </p:cNvPr>
          <p:cNvSpPr txBox="1"/>
          <p:nvPr/>
        </p:nvSpPr>
        <p:spPr>
          <a:xfrm>
            <a:off x="1438228" y="5266904"/>
            <a:ext cx="4365786" cy="400110"/>
          </a:xfrm>
          <a:prstGeom prst="rect">
            <a:avLst/>
          </a:prstGeom>
          <a:solidFill>
            <a:srgbClr val="FFFF00"/>
          </a:solidFill>
          <a:effectLst>
            <a:glow rad="152400">
              <a:schemeClr val="accent1">
                <a:alpha val="40000"/>
              </a:schemeClr>
            </a:glow>
            <a:softEdge rad="0"/>
          </a:effectLst>
        </p:spPr>
        <p:txBody>
          <a:bodyPr wrap="square" rtlCol="0">
            <a:spAutoFit/>
          </a:bodyPr>
          <a:lstStyle/>
          <a:p>
            <a:pPr algn="ctr"/>
            <a:r>
              <a:rPr lang="en-US" sz="2000" dirty="0">
                <a:highlight>
                  <a:srgbClr val="FFFF00"/>
                </a:highlight>
                <a:latin typeface="Arial" panose="020B0604020202020204" pitchFamily="34" charset="0"/>
                <a:cs typeface="Arial" panose="020B0604020202020204" pitchFamily="34" charset="0"/>
              </a:rPr>
              <a:t>We can create a script window</a:t>
            </a:r>
          </a:p>
        </p:txBody>
      </p:sp>
    </p:spTree>
    <p:extLst>
      <p:ext uri="{BB962C8B-B14F-4D97-AF65-F5344CB8AC3E}">
        <p14:creationId xmlns:p14="http://schemas.microsoft.com/office/powerpoint/2010/main" val="1877555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E2E633-755B-444A-BDA1-A2B5FEB57BB1}"/>
              </a:ext>
            </a:extLst>
          </p:cNvPr>
          <p:cNvPicPr>
            <a:picLocks noChangeAspect="1"/>
          </p:cNvPicPr>
          <p:nvPr/>
        </p:nvPicPr>
        <p:blipFill rotWithShape="1">
          <a:blip r:embed="rId3"/>
          <a:srcRect b="5987"/>
          <a:stretch/>
        </p:blipFill>
        <p:spPr>
          <a:xfrm>
            <a:off x="507304" y="482252"/>
            <a:ext cx="11192006" cy="5486747"/>
          </a:xfrm>
          <a:prstGeom prst="rect">
            <a:avLst/>
          </a:prstGeom>
        </p:spPr>
      </p:pic>
      <p:sp>
        <p:nvSpPr>
          <p:cNvPr id="3" name="Date Placeholder 2">
            <a:extLst>
              <a:ext uri="{FF2B5EF4-FFF2-40B4-BE49-F238E27FC236}">
                <a16:creationId xmlns:a16="http://schemas.microsoft.com/office/drawing/2014/main" id="{3F776397-B73B-4575-A1C7-EE1513730D3E}"/>
              </a:ext>
            </a:extLst>
          </p:cNvPr>
          <p:cNvSpPr>
            <a:spLocks noGrp="1"/>
          </p:cNvSpPr>
          <p:nvPr>
            <p:ph type="dt" sz="half" idx="10"/>
          </p:nvPr>
        </p:nvSpPr>
        <p:spPr/>
        <p:txBody>
          <a:bodyPr/>
          <a:lstStyle/>
          <a:p>
            <a:fld id="{0BC2EFC4-21E3-4F61-8535-95E5058D0405}" type="datetime1">
              <a:rPr lang="en-US" smtClean="0"/>
              <a:t>10/23/2018</a:t>
            </a:fld>
            <a:endParaRPr lang="en-US" dirty="0"/>
          </a:p>
        </p:txBody>
      </p:sp>
      <p:sp>
        <p:nvSpPr>
          <p:cNvPr id="4" name="Slide Number Placeholder 3">
            <a:extLst>
              <a:ext uri="{FF2B5EF4-FFF2-40B4-BE49-F238E27FC236}">
                <a16:creationId xmlns:a16="http://schemas.microsoft.com/office/drawing/2014/main" id="{5E75F737-2E1B-4812-BF4B-B82BE355182B}"/>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6" name="Rectangle: Rounded Corners 5">
            <a:extLst>
              <a:ext uri="{FF2B5EF4-FFF2-40B4-BE49-F238E27FC236}">
                <a16:creationId xmlns:a16="http://schemas.microsoft.com/office/drawing/2014/main" id="{CB082681-9F6C-493C-87A0-8F836A077670}"/>
              </a:ext>
            </a:extLst>
          </p:cNvPr>
          <p:cNvSpPr/>
          <p:nvPr/>
        </p:nvSpPr>
        <p:spPr>
          <a:xfrm>
            <a:off x="181628" y="933189"/>
            <a:ext cx="6475956" cy="276576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239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02466-DE0A-493C-922F-266A00674EF0}"/>
              </a:ext>
            </a:extLst>
          </p:cNvPr>
          <p:cNvPicPr>
            <a:picLocks noChangeAspect="1"/>
          </p:cNvPicPr>
          <p:nvPr/>
        </p:nvPicPr>
        <p:blipFill rotWithShape="1">
          <a:blip r:embed="rId3"/>
          <a:srcRect b="6204"/>
          <a:stretch/>
        </p:blipFill>
        <p:spPr>
          <a:xfrm>
            <a:off x="494778" y="463463"/>
            <a:ext cx="11192006" cy="5395130"/>
          </a:xfrm>
          <a:prstGeom prst="rect">
            <a:avLst/>
          </a:prstGeom>
        </p:spPr>
      </p:pic>
      <p:sp>
        <p:nvSpPr>
          <p:cNvPr id="2" name="Date Placeholder 1">
            <a:extLst>
              <a:ext uri="{FF2B5EF4-FFF2-40B4-BE49-F238E27FC236}">
                <a16:creationId xmlns:a16="http://schemas.microsoft.com/office/drawing/2014/main" id="{0921C3BF-A538-4821-BFD7-E52415147833}"/>
              </a:ext>
            </a:extLst>
          </p:cNvPr>
          <p:cNvSpPr>
            <a:spLocks noGrp="1"/>
          </p:cNvSpPr>
          <p:nvPr>
            <p:ph type="dt" sz="half" idx="10"/>
          </p:nvPr>
        </p:nvSpPr>
        <p:spPr/>
        <p:txBody>
          <a:bodyPr/>
          <a:lstStyle/>
          <a:p>
            <a:fld id="{9CA10BB3-CAC7-44CC-91BF-C4EBCDC16C2F}" type="datetime1">
              <a:rPr lang="en-US" smtClean="0"/>
              <a:t>10/23/2018</a:t>
            </a:fld>
            <a:endParaRPr lang="en-US" dirty="0"/>
          </a:p>
        </p:txBody>
      </p:sp>
      <p:sp>
        <p:nvSpPr>
          <p:cNvPr id="4" name="Slide Number Placeholder 3">
            <a:extLst>
              <a:ext uri="{FF2B5EF4-FFF2-40B4-BE49-F238E27FC236}">
                <a16:creationId xmlns:a16="http://schemas.microsoft.com/office/drawing/2014/main" id="{251D8F5A-230E-4A9D-A58A-E9D2A7E63F6A}"/>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5" name="TextBox 4">
            <a:extLst>
              <a:ext uri="{FF2B5EF4-FFF2-40B4-BE49-F238E27FC236}">
                <a16:creationId xmlns:a16="http://schemas.microsoft.com/office/drawing/2014/main" id="{C837E75F-B118-4107-B306-826D4B87965F}"/>
              </a:ext>
            </a:extLst>
          </p:cNvPr>
          <p:cNvSpPr txBox="1"/>
          <p:nvPr/>
        </p:nvSpPr>
        <p:spPr>
          <a:xfrm>
            <a:off x="2982699" y="2105561"/>
            <a:ext cx="3331357" cy="1323439"/>
          </a:xfrm>
          <a:prstGeom prst="rect">
            <a:avLst/>
          </a:prstGeom>
          <a:solidFill>
            <a:srgbClr val="FFFF00"/>
          </a:solidFill>
          <a:effectLst>
            <a:glow rad="152400">
              <a:schemeClr val="accent1">
                <a:alpha val="40000"/>
              </a:schemeClr>
            </a:glow>
            <a:softEdge rad="0"/>
          </a:effectLst>
        </p:spPr>
        <p:txBody>
          <a:bodyPr wrap="square" rtlCol="0">
            <a:spAutoFit/>
          </a:bodyPr>
          <a:lstStyle/>
          <a:p>
            <a:pPr algn="ctr"/>
            <a:r>
              <a:rPr lang="en-US" sz="2000" dirty="0">
                <a:highlight>
                  <a:srgbClr val="FFFF00"/>
                </a:highlight>
                <a:latin typeface="Arial" panose="020B0604020202020204" pitchFamily="34" charset="0"/>
                <a:cs typeface="Arial" panose="020B0604020202020204" pitchFamily="34" charset="0"/>
              </a:rPr>
              <a:t>To run commands, I first highlight what I want to run, and then click the run button above</a:t>
            </a:r>
          </a:p>
        </p:txBody>
      </p:sp>
    </p:spTree>
    <p:extLst>
      <p:ext uri="{BB962C8B-B14F-4D97-AF65-F5344CB8AC3E}">
        <p14:creationId xmlns:p14="http://schemas.microsoft.com/office/powerpoint/2010/main" val="1762100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E9CEB7-8AD0-4379-8E59-2F5865860083}"/>
              </a:ext>
            </a:extLst>
          </p:cNvPr>
          <p:cNvPicPr>
            <a:picLocks noChangeAspect="1"/>
          </p:cNvPicPr>
          <p:nvPr/>
        </p:nvPicPr>
        <p:blipFill rotWithShape="1">
          <a:blip r:embed="rId3"/>
          <a:srcRect b="6751"/>
          <a:stretch/>
        </p:blipFill>
        <p:spPr>
          <a:xfrm>
            <a:off x="488515" y="457201"/>
            <a:ext cx="11179480" cy="5428962"/>
          </a:xfrm>
          <a:prstGeom prst="rect">
            <a:avLst/>
          </a:prstGeom>
        </p:spPr>
      </p:pic>
      <p:sp>
        <p:nvSpPr>
          <p:cNvPr id="3" name="Date Placeholder 2">
            <a:extLst>
              <a:ext uri="{FF2B5EF4-FFF2-40B4-BE49-F238E27FC236}">
                <a16:creationId xmlns:a16="http://schemas.microsoft.com/office/drawing/2014/main" id="{92CEEADD-6A6C-4222-9105-492126E8B25D}"/>
              </a:ext>
            </a:extLst>
          </p:cNvPr>
          <p:cNvSpPr>
            <a:spLocks noGrp="1"/>
          </p:cNvSpPr>
          <p:nvPr>
            <p:ph type="dt" sz="half" idx="10"/>
          </p:nvPr>
        </p:nvSpPr>
        <p:spPr/>
        <p:txBody>
          <a:bodyPr/>
          <a:lstStyle/>
          <a:p>
            <a:fld id="{4D87C83F-159E-449C-A7ED-E3190EC85B2D}" type="datetime1">
              <a:rPr lang="en-US" smtClean="0"/>
              <a:t>10/23/2018</a:t>
            </a:fld>
            <a:endParaRPr lang="en-US" dirty="0"/>
          </a:p>
        </p:txBody>
      </p:sp>
      <p:sp>
        <p:nvSpPr>
          <p:cNvPr id="4" name="Slide Number Placeholder 3">
            <a:extLst>
              <a:ext uri="{FF2B5EF4-FFF2-40B4-BE49-F238E27FC236}">
                <a16:creationId xmlns:a16="http://schemas.microsoft.com/office/drawing/2014/main" id="{E9C9F662-D2B3-45B5-AADB-81A3D1AF1964}"/>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6" name="TextBox 5">
            <a:extLst>
              <a:ext uri="{FF2B5EF4-FFF2-40B4-BE49-F238E27FC236}">
                <a16:creationId xmlns:a16="http://schemas.microsoft.com/office/drawing/2014/main" id="{E0B28E37-40F3-4DF4-B270-B934477AFB27}"/>
              </a:ext>
            </a:extLst>
          </p:cNvPr>
          <p:cNvSpPr txBox="1"/>
          <p:nvPr/>
        </p:nvSpPr>
        <p:spPr>
          <a:xfrm>
            <a:off x="2932154" y="2105561"/>
            <a:ext cx="3331357" cy="1323439"/>
          </a:xfrm>
          <a:prstGeom prst="rect">
            <a:avLst/>
          </a:prstGeom>
          <a:solidFill>
            <a:srgbClr val="FFFF00"/>
          </a:solidFill>
          <a:effectLst>
            <a:glow rad="152400">
              <a:schemeClr val="accent1">
                <a:alpha val="40000"/>
              </a:schemeClr>
            </a:glow>
            <a:softEdge rad="0"/>
          </a:effectLst>
        </p:spPr>
        <p:txBody>
          <a:bodyPr wrap="square" rtlCol="0">
            <a:spAutoFit/>
          </a:bodyPr>
          <a:lstStyle/>
          <a:p>
            <a:pPr algn="ctr"/>
            <a:r>
              <a:rPr lang="en-US" sz="2000" dirty="0">
                <a:highlight>
                  <a:srgbClr val="FFFF00"/>
                </a:highlight>
                <a:latin typeface="Arial" panose="020B0604020202020204" pitchFamily="34" charset="0"/>
                <a:cs typeface="Arial" panose="020B0604020202020204" pitchFamily="34" charset="0"/>
              </a:rPr>
              <a:t>The console ran the commands, </a:t>
            </a:r>
            <a:r>
              <a:rPr lang="en-US" sz="2000" b="1" i="1" dirty="0">
                <a:highlight>
                  <a:srgbClr val="FFFF00"/>
                </a:highlight>
                <a:latin typeface="Arial" panose="020B0604020202020204" pitchFamily="34" charset="0"/>
                <a:cs typeface="Arial" panose="020B0604020202020204" pitchFamily="34" charset="0"/>
              </a:rPr>
              <a:t>and</a:t>
            </a:r>
            <a:r>
              <a:rPr lang="en-US" sz="2000" dirty="0">
                <a:highlight>
                  <a:srgbClr val="FFFF00"/>
                </a:highlight>
                <a:latin typeface="Arial" panose="020B0604020202020204" pitchFamily="34" charset="0"/>
                <a:cs typeface="Arial" panose="020B0604020202020204" pitchFamily="34" charset="0"/>
              </a:rPr>
              <a:t> I see the values in the environment window</a:t>
            </a:r>
          </a:p>
        </p:txBody>
      </p:sp>
    </p:spTree>
    <p:extLst>
      <p:ext uri="{BB962C8B-B14F-4D97-AF65-F5344CB8AC3E}">
        <p14:creationId xmlns:p14="http://schemas.microsoft.com/office/powerpoint/2010/main" val="85066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0651-733D-4D01-BACA-E6A209B569B4}"/>
              </a:ext>
            </a:extLst>
          </p:cNvPr>
          <p:cNvSpPr>
            <a:spLocks noGrp="1"/>
          </p:cNvSpPr>
          <p:nvPr>
            <p:ph type="title"/>
          </p:nvPr>
        </p:nvSpPr>
        <p:spPr/>
        <p:txBody>
          <a:bodyPr/>
          <a:lstStyle/>
          <a:p>
            <a:r>
              <a:rPr lang="en-US" b="1" dirty="0"/>
              <a:t>Introduction to Graphs and Plots</a:t>
            </a:r>
          </a:p>
        </p:txBody>
      </p:sp>
      <p:sp>
        <p:nvSpPr>
          <p:cNvPr id="3" name="Content Placeholder 2">
            <a:extLst>
              <a:ext uri="{FF2B5EF4-FFF2-40B4-BE49-F238E27FC236}">
                <a16:creationId xmlns:a16="http://schemas.microsoft.com/office/drawing/2014/main" id="{1CD5A442-8E4E-46FE-B0C4-C7CCBCE6FD13}"/>
              </a:ext>
            </a:extLst>
          </p:cNvPr>
          <p:cNvSpPr>
            <a:spLocks noGrp="1"/>
          </p:cNvSpPr>
          <p:nvPr>
            <p:ph idx="1"/>
          </p:nvPr>
        </p:nvSpPr>
        <p:spPr/>
        <p:txBody>
          <a:bodyPr/>
          <a:lstStyle/>
          <a:p>
            <a:r>
              <a:rPr lang="en-US" dirty="0"/>
              <a:t>We need some data first. Later we will show you how to import some actual data into R, but for now I will fake it with random numbers. </a:t>
            </a:r>
          </a:p>
          <a:p>
            <a:endParaRPr lang="en-US" dirty="0"/>
          </a:p>
          <a:p>
            <a:r>
              <a:rPr lang="en-US" dirty="0"/>
              <a:t>One way to create random numbers from a standard normal distribution is to use a built-in function called “</a:t>
            </a:r>
            <a:r>
              <a:rPr lang="en-US" dirty="0" err="1"/>
              <a:t>rnorm</a:t>
            </a:r>
            <a:r>
              <a:rPr lang="en-US" dirty="0"/>
              <a:t>(n)” in which n is the number of values you would like to get</a:t>
            </a:r>
          </a:p>
        </p:txBody>
      </p:sp>
      <p:sp>
        <p:nvSpPr>
          <p:cNvPr id="4" name="Date Placeholder 3">
            <a:extLst>
              <a:ext uri="{FF2B5EF4-FFF2-40B4-BE49-F238E27FC236}">
                <a16:creationId xmlns:a16="http://schemas.microsoft.com/office/drawing/2014/main" id="{53033D7C-5E4D-4625-A0DA-874B8C393FB4}"/>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77E51CCB-5B29-4687-9023-55A4E8A99563}"/>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93969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C55908-6D21-4084-8EE1-7671E9B06F04}"/>
              </a:ext>
            </a:extLst>
          </p:cNvPr>
          <p:cNvSpPr/>
          <p:nvPr/>
        </p:nvSpPr>
        <p:spPr>
          <a:xfrm>
            <a:off x="4008330" y="1597069"/>
            <a:ext cx="7041300" cy="187890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519082-AC21-41C5-A746-05F16C72AB46}"/>
              </a:ext>
            </a:extLst>
          </p:cNvPr>
          <p:cNvSpPr>
            <a:spLocks noGrp="1"/>
          </p:cNvSpPr>
          <p:nvPr>
            <p:ph type="title"/>
          </p:nvPr>
        </p:nvSpPr>
        <p:spPr>
          <a:xfrm>
            <a:off x="877927" y="696986"/>
            <a:ext cx="2835464" cy="1254868"/>
          </a:xfrm>
        </p:spPr>
        <p:txBody>
          <a:bodyPr anchor="b">
            <a:normAutofit/>
          </a:bodyPr>
          <a:lstStyle/>
          <a:p>
            <a:r>
              <a:rPr lang="en-US" sz="2800" dirty="0">
                <a:solidFill>
                  <a:srgbClr val="262626"/>
                </a:solidFill>
              </a:rPr>
              <a:t>A Word from Our Sponsors</a:t>
            </a:r>
          </a:p>
        </p:txBody>
      </p:sp>
      <p:sp>
        <p:nvSpPr>
          <p:cNvPr id="16" name="Content Placeholder 15">
            <a:extLst>
              <a:ext uri="{FF2B5EF4-FFF2-40B4-BE49-F238E27FC236}">
                <a16:creationId xmlns:a16="http://schemas.microsoft.com/office/drawing/2014/main" id="{D0B95D50-4925-46A2-B984-09942738039D}"/>
              </a:ext>
            </a:extLst>
          </p:cNvPr>
          <p:cNvSpPr>
            <a:spLocks noGrp="1"/>
          </p:cNvSpPr>
          <p:nvPr>
            <p:ph idx="1"/>
          </p:nvPr>
        </p:nvSpPr>
        <p:spPr>
          <a:xfrm>
            <a:off x="604964" y="2392471"/>
            <a:ext cx="3552006" cy="3855927"/>
          </a:xfrm>
        </p:spPr>
        <p:txBody>
          <a:bodyPr>
            <a:normAutofit/>
          </a:bodyPr>
          <a:lstStyle/>
          <a:p>
            <a:r>
              <a:rPr lang="en-US" dirty="0"/>
              <a:t>Benedictine University offers classes.</a:t>
            </a:r>
          </a:p>
          <a:p>
            <a:r>
              <a:rPr lang="en-US" sz="1800" dirty="0">
                <a:solidFill>
                  <a:srgbClr val="262626"/>
                </a:solidFill>
              </a:rPr>
              <a:t>Talk to me </a:t>
            </a:r>
          </a:p>
          <a:p>
            <a:r>
              <a:rPr lang="en-US" sz="1800" dirty="0">
                <a:solidFill>
                  <a:srgbClr val="262626"/>
                </a:solidFill>
              </a:rPr>
              <a:t>See </a:t>
            </a:r>
            <a:r>
              <a:rPr lang="en-US" sz="1800" dirty="0">
                <a:solidFill>
                  <a:srgbClr val="262626"/>
                </a:solidFill>
                <a:hlinkClick r:id="rId2"/>
              </a:rPr>
              <a:t>www.ben.edu</a:t>
            </a:r>
            <a:r>
              <a:rPr lang="en-US" sz="1800" dirty="0">
                <a:solidFill>
                  <a:srgbClr val="262626"/>
                </a:solidFill>
              </a:rPr>
              <a:t> for more information</a:t>
            </a:r>
          </a:p>
        </p:txBody>
      </p:sp>
      <p:sp>
        <p:nvSpPr>
          <p:cNvPr id="4" name="Date Placeholder 3">
            <a:extLst>
              <a:ext uri="{FF2B5EF4-FFF2-40B4-BE49-F238E27FC236}">
                <a16:creationId xmlns:a16="http://schemas.microsoft.com/office/drawing/2014/main" id="{9264FDF0-7975-4C1E-8BFF-49D2B27E2625}"/>
              </a:ext>
            </a:extLst>
          </p:cNvPr>
          <p:cNvSpPr>
            <a:spLocks noGrp="1"/>
          </p:cNvSpPr>
          <p:nvPr>
            <p:ph type="dt" sz="half" idx="10"/>
          </p:nvPr>
        </p:nvSpPr>
        <p:spPr>
          <a:xfrm>
            <a:off x="9373230" y="6379383"/>
            <a:ext cx="1600200" cy="279400"/>
          </a:xfrm>
        </p:spPr>
        <p:txBody>
          <a:bodyPr>
            <a:normAutofit/>
          </a:bodyPr>
          <a:lstStyle/>
          <a:p>
            <a:pPr>
              <a:spcAft>
                <a:spcPts val="600"/>
              </a:spcAft>
            </a:pPr>
            <a:fld id="{956F7EA2-195F-45D4-B345-A490C46F0F3B}" type="datetime1">
              <a:rPr lang="en-US" smtClean="0"/>
              <a:pPr>
                <a:spcAft>
                  <a:spcPts val="600"/>
                </a:spcAft>
              </a:pPr>
              <a:t>10/23/2018</a:t>
            </a:fld>
            <a:endParaRPr lang="en-US"/>
          </a:p>
        </p:txBody>
      </p:sp>
      <p:sp>
        <p:nvSpPr>
          <p:cNvPr id="5" name="Slide Number Placeholder 4">
            <a:extLst>
              <a:ext uri="{FF2B5EF4-FFF2-40B4-BE49-F238E27FC236}">
                <a16:creationId xmlns:a16="http://schemas.microsoft.com/office/drawing/2014/main" id="{5C035774-06CB-4C05-8911-2F29F90F6C06}"/>
              </a:ext>
            </a:extLst>
          </p:cNvPr>
          <p:cNvSpPr>
            <a:spLocks noGrp="1"/>
          </p:cNvSpPr>
          <p:nvPr>
            <p:ph type="sldNum" sz="quarter" idx="12"/>
          </p:nvPr>
        </p:nvSpPr>
        <p:spPr>
          <a:xfrm>
            <a:off x="11049630" y="6379383"/>
            <a:ext cx="542697" cy="279400"/>
          </a:xfrm>
        </p:spPr>
        <p:txBody>
          <a:bodyPr>
            <a:normAutofit/>
          </a:bodyPr>
          <a:lstStyle/>
          <a:p>
            <a:pPr>
              <a:spcAft>
                <a:spcPts val="600"/>
              </a:spcAft>
            </a:pPr>
            <a:fld id="{6D22F896-40B5-4ADD-8801-0D06FADFA095}" type="slidenum">
              <a:rPr lang="en-US" smtClean="0"/>
              <a:pPr>
                <a:spcAft>
                  <a:spcPts val="600"/>
                </a:spcAft>
              </a:pPr>
              <a:t>3</a:t>
            </a:fld>
            <a:endParaRPr lang="en-US"/>
          </a:p>
        </p:txBody>
      </p:sp>
      <p:pic>
        <p:nvPicPr>
          <p:cNvPr id="11" name="Picture 10">
            <a:extLst>
              <a:ext uri="{FF2B5EF4-FFF2-40B4-BE49-F238E27FC236}">
                <a16:creationId xmlns:a16="http://schemas.microsoft.com/office/drawing/2014/main" id="{1C0855E0-2616-4618-8B52-32D7A15B29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0834" r="120" b="48724"/>
          <a:stretch/>
        </p:blipFill>
        <p:spPr>
          <a:xfrm>
            <a:off x="583899" y="4559474"/>
            <a:ext cx="11003137" cy="1688924"/>
          </a:xfrm>
          <a:prstGeom prst="rect">
            <a:avLst/>
          </a:prstGeom>
        </p:spPr>
      </p:pic>
      <p:pic>
        <p:nvPicPr>
          <p:cNvPr id="12" name="Picture 11">
            <a:extLst>
              <a:ext uri="{FF2B5EF4-FFF2-40B4-BE49-F238E27FC236}">
                <a16:creationId xmlns:a16="http://schemas.microsoft.com/office/drawing/2014/main" id="{AA506E63-7564-4F3C-8674-49B99F2BBC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8330" y="1597069"/>
            <a:ext cx="6853859" cy="1878904"/>
          </a:xfrm>
          <a:prstGeom prst="rect">
            <a:avLst/>
          </a:prstGeom>
        </p:spPr>
      </p:pic>
    </p:spTree>
    <p:extLst>
      <p:ext uri="{BB962C8B-B14F-4D97-AF65-F5344CB8AC3E}">
        <p14:creationId xmlns:p14="http://schemas.microsoft.com/office/powerpoint/2010/main" val="87451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68CA-1E9A-44F4-B49D-5A9C7B61A472}"/>
              </a:ext>
            </a:extLst>
          </p:cNvPr>
          <p:cNvSpPr>
            <a:spLocks noGrp="1"/>
          </p:cNvSpPr>
          <p:nvPr>
            <p:ph type="title"/>
          </p:nvPr>
        </p:nvSpPr>
        <p:spPr/>
        <p:txBody>
          <a:bodyPr>
            <a:normAutofit fontScale="90000"/>
          </a:bodyPr>
          <a:lstStyle/>
          <a:p>
            <a:r>
              <a:rPr lang="en-US" b="1" i="1" dirty="0"/>
              <a:t>Side-Track: </a:t>
            </a:r>
            <a:r>
              <a:rPr lang="en-US" b="1" dirty="0"/>
              <a:t>I Deliberately Make a Mistake</a:t>
            </a:r>
          </a:p>
        </p:txBody>
      </p:sp>
      <p:sp>
        <p:nvSpPr>
          <p:cNvPr id="4" name="Date Placeholder 3">
            <a:extLst>
              <a:ext uri="{FF2B5EF4-FFF2-40B4-BE49-F238E27FC236}">
                <a16:creationId xmlns:a16="http://schemas.microsoft.com/office/drawing/2014/main" id="{3C7872AA-D579-42B7-9D00-D865D2452D31}"/>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0465E204-455A-4EC2-8FCE-273873879B46}"/>
              </a:ext>
            </a:extLst>
          </p:cNvPr>
          <p:cNvSpPr>
            <a:spLocks noGrp="1"/>
          </p:cNvSpPr>
          <p:nvPr>
            <p:ph type="sldNum" sz="quarter" idx="12"/>
          </p:nvPr>
        </p:nvSpPr>
        <p:spPr/>
        <p:txBody>
          <a:bodyPr/>
          <a:lstStyle/>
          <a:p>
            <a:fld id="{6D22F896-40B5-4ADD-8801-0D06FADFA095}" type="slidenum">
              <a:rPr lang="en-US" smtClean="0"/>
              <a:t>30</a:t>
            </a:fld>
            <a:endParaRPr lang="en-US" dirty="0"/>
          </a:p>
        </p:txBody>
      </p:sp>
      <p:pic>
        <p:nvPicPr>
          <p:cNvPr id="9" name="Content Placeholder 8">
            <a:extLst>
              <a:ext uri="{FF2B5EF4-FFF2-40B4-BE49-F238E27FC236}">
                <a16:creationId xmlns:a16="http://schemas.microsoft.com/office/drawing/2014/main" id="{6258C6CA-2B10-4295-BB2A-6997CA8BE9CD}"/>
              </a:ext>
            </a:extLst>
          </p:cNvPr>
          <p:cNvPicPr>
            <a:picLocks noGrp="1" noChangeAspect="1"/>
          </p:cNvPicPr>
          <p:nvPr>
            <p:ph idx="1"/>
          </p:nvPr>
        </p:nvPicPr>
        <p:blipFill rotWithShape="1">
          <a:blip r:embed="rId3"/>
          <a:srcRect l="1" t="1" r="49548" b="69712"/>
          <a:stretch/>
        </p:blipFill>
        <p:spPr>
          <a:xfrm>
            <a:off x="1295402" y="2494834"/>
            <a:ext cx="10011806" cy="3381034"/>
          </a:xfrm>
          <a:prstGeom prst="rect">
            <a:avLst/>
          </a:prstGeom>
        </p:spPr>
      </p:pic>
    </p:spTree>
    <p:extLst>
      <p:ext uri="{BB962C8B-B14F-4D97-AF65-F5344CB8AC3E}">
        <p14:creationId xmlns:p14="http://schemas.microsoft.com/office/powerpoint/2010/main" val="3551469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F74F-0625-40FB-B6E6-E54AF9FB3512}"/>
              </a:ext>
            </a:extLst>
          </p:cNvPr>
          <p:cNvSpPr>
            <a:spLocks noGrp="1"/>
          </p:cNvSpPr>
          <p:nvPr>
            <p:ph type="title"/>
          </p:nvPr>
        </p:nvSpPr>
        <p:spPr/>
        <p:txBody>
          <a:bodyPr/>
          <a:lstStyle/>
          <a:p>
            <a:r>
              <a:rPr lang="en-US" b="1" dirty="0"/>
              <a:t>Select Everything and Run…</a:t>
            </a:r>
          </a:p>
        </p:txBody>
      </p:sp>
      <p:pic>
        <p:nvPicPr>
          <p:cNvPr id="6" name="Content Placeholder 5">
            <a:extLst>
              <a:ext uri="{FF2B5EF4-FFF2-40B4-BE49-F238E27FC236}">
                <a16:creationId xmlns:a16="http://schemas.microsoft.com/office/drawing/2014/main" id="{B7097189-56DE-4C8A-9958-5820B304AD76}"/>
              </a:ext>
            </a:extLst>
          </p:cNvPr>
          <p:cNvPicPr>
            <a:picLocks noGrp="1" noChangeAspect="1"/>
          </p:cNvPicPr>
          <p:nvPr>
            <p:ph idx="1"/>
          </p:nvPr>
        </p:nvPicPr>
        <p:blipFill rotWithShape="1">
          <a:blip r:embed="rId3"/>
          <a:srcRect t="68497" r="61616" b="6405"/>
          <a:stretch/>
        </p:blipFill>
        <p:spPr>
          <a:xfrm>
            <a:off x="1295402" y="2586623"/>
            <a:ext cx="8813102" cy="3241491"/>
          </a:xfrm>
          <a:prstGeom prst="rect">
            <a:avLst/>
          </a:prstGeom>
        </p:spPr>
      </p:pic>
      <p:sp>
        <p:nvSpPr>
          <p:cNvPr id="4" name="Date Placeholder 3">
            <a:extLst>
              <a:ext uri="{FF2B5EF4-FFF2-40B4-BE49-F238E27FC236}">
                <a16:creationId xmlns:a16="http://schemas.microsoft.com/office/drawing/2014/main" id="{DE1E0DDE-C641-4765-91CD-1121A23C6973}"/>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1424BE72-6FCD-4E9B-9E2A-736A2940441F}"/>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7" name="Rectangle: Rounded Corners 6">
            <a:extLst>
              <a:ext uri="{FF2B5EF4-FFF2-40B4-BE49-F238E27FC236}">
                <a16:creationId xmlns:a16="http://schemas.microsoft.com/office/drawing/2014/main" id="{DD9A0007-671F-4DC4-9923-8B40278CF549}"/>
              </a:ext>
            </a:extLst>
          </p:cNvPr>
          <p:cNvSpPr/>
          <p:nvPr/>
        </p:nvSpPr>
        <p:spPr>
          <a:xfrm>
            <a:off x="1371599" y="4979097"/>
            <a:ext cx="8736905" cy="89677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616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C364-8659-4CE4-8E0B-8588C8C4F19F}"/>
              </a:ext>
            </a:extLst>
          </p:cNvPr>
          <p:cNvSpPr>
            <a:spLocks noGrp="1"/>
          </p:cNvSpPr>
          <p:nvPr>
            <p:ph type="title"/>
          </p:nvPr>
        </p:nvSpPr>
        <p:spPr/>
        <p:txBody>
          <a:bodyPr>
            <a:normAutofit/>
          </a:bodyPr>
          <a:lstStyle/>
          <a:p>
            <a:r>
              <a:rPr lang="en-US" b="1" dirty="0"/>
              <a:t>I Made Another Mistake</a:t>
            </a:r>
          </a:p>
        </p:txBody>
      </p:sp>
      <p:pic>
        <p:nvPicPr>
          <p:cNvPr id="6" name="Content Placeholder 5">
            <a:extLst>
              <a:ext uri="{FF2B5EF4-FFF2-40B4-BE49-F238E27FC236}">
                <a16:creationId xmlns:a16="http://schemas.microsoft.com/office/drawing/2014/main" id="{3D805BD7-E2CA-4B3F-BE75-B6B772ABCD45}"/>
              </a:ext>
            </a:extLst>
          </p:cNvPr>
          <p:cNvPicPr>
            <a:picLocks noGrp="1" noChangeAspect="1"/>
          </p:cNvPicPr>
          <p:nvPr>
            <p:ph idx="1"/>
          </p:nvPr>
        </p:nvPicPr>
        <p:blipFill rotWithShape="1">
          <a:blip r:embed="rId3"/>
          <a:srcRect b="5452"/>
          <a:stretch/>
        </p:blipFill>
        <p:spPr>
          <a:xfrm>
            <a:off x="819856" y="2414874"/>
            <a:ext cx="6945489" cy="3693826"/>
          </a:xfrm>
          <a:prstGeom prst="rect">
            <a:avLst/>
          </a:prstGeom>
        </p:spPr>
      </p:pic>
      <p:sp>
        <p:nvSpPr>
          <p:cNvPr id="4" name="Date Placeholder 3">
            <a:extLst>
              <a:ext uri="{FF2B5EF4-FFF2-40B4-BE49-F238E27FC236}">
                <a16:creationId xmlns:a16="http://schemas.microsoft.com/office/drawing/2014/main" id="{5CBEA3D3-C993-40E0-816F-2C94E9E4EEDC}"/>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E8788F7A-32AA-4BAC-95D5-BE437F0E14EA}"/>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7" name="Content Placeholder 8">
            <a:extLst>
              <a:ext uri="{FF2B5EF4-FFF2-40B4-BE49-F238E27FC236}">
                <a16:creationId xmlns:a16="http://schemas.microsoft.com/office/drawing/2014/main" id="{48F32CDB-7DA5-4D66-BBA7-F9DE14FCB4A4}"/>
              </a:ext>
            </a:extLst>
          </p:cNvPr>
          <p:cNvSpPr txBox="1">
            <a:spLocks/>
          </p:cNvSpPr>
          <p:nvPr/>
        </p:nvSpPr>
        <p:spPr>
          <a:xfrm>
            <a:off x="7899400" y="2367093"/>
            <a:ext cx="3523343" cy="360190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I intended the chart to be “ell” for line chart, but I accidently (sic) typed a “one” instead.</a:t>
            </a:r>
          </a:p>
          <a:p>
            <a:r>
              <a:rPr lang="en-US" sz="1800" i="1" dirty="0"/>
              <a:t>I’m sure you would have seen this except the screenshot is too small.</a:t>
            </a:r>
          </a:p>
          <a:p>
            <a:r>
              <a:rPr lang="en-US" sz="1800" dirty="0"/>
              <a:t>Once corrected, I have a line chart (which is what “ell” stands for) and the color of the line is gold.</a:t>
            </a:r>
          </a:p>
        </p:txBody>
      </p:sp>
    </p:spTree>
    <p:extLst>
      <p:ext uri="{BB962C8B-B14F-4D97-AF65-F5344CB8AC3E}">
        <p14:creationId xmlns:p14="http://schemas.microsoft.com/office/powerpoint/2010/main" val="449236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36F0-2C8F-41A6-AAB5-36740BA107B4}"/>
              </a:ext>
            </a:extLst>
          </p:cNvPr>
          <p:cNvSpPr>
            <a:spLocks noGrp="1"/>
          </p:cNvSpPr>
          <p:nvPr>
            <p:ph type="title"/>
          </p:nvPr>
        </p:nvSpPr>
        <p:spPr/>
        <p:txBody>
          <a:bodyPr/>
          <a:lstStyle/>
          <a:p>
            <a:r>
              <a:rPr lang="en-US" b="1" dirty="0"/>
              <a:t>A Comment on Comments</a:t>
            </a:r>
          </a:p>
        </p:txBody>
      </p:sp>
      <p:sp>
        <p:nvSpPr>
          <p:cNvPr id="4" name="Date Placeholder 3">
            <a:extLst>
              <a:ext uri="{FF2B5EF4-FFF2-40B4-BE49-F238E27FC236}">
                <a16:creationId xmlns:a16="http://schemas.microsoft.com/office/drawing/2014/main" id="{61C3919F-325C-42F8-8126-4591EAA83BAF}"/>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B457C28E-96EF-4F0C-B4EB-6ECAD957A153}"/>
              </a:ext>
            </a:extLst>
          </p:cNvPr>
          <p:cNvSpPr>
            <a:spLocks noGrp="1"/>
          </p:cNvSpPr>
          <p:nvPr>
            <p:ph type="sldNum" sz="quarter" idx="12"/>
          </p:nvPr>
        </p:nvSpPr>
        <p:spPr/>
        <p:txBody>
          <a:bodyPr/>
          <a:lstStyle/>
          <a:p>
            <a:fld id="{6D22F896-40B5-4ADD-8801-0D06FADFA095}" type="slidenum">
              <a:rPr lang="en-US" smtClean="0"/>
              <a:t>33</a:t>
            </a:fld>
            <a:endParaRPr lang="en-US" dirty="0"/>
          </a:p>
        </p:txBody>
      </p:sp>
      <p:pic>
        <p:nvPicPr>
          <p:cNvPr id="6" name="Content Placeholder 8">
            <a:extLst>
              <a:ext uri="{FF2B5EF4-FFF2-40B4-BE49-F238E27FC236}">
                <a16:creationId xmlns:a16="http://schemas.microsoft.com/office/drawing/2014/main" id="{41FA80CB-FC83-4B9D-AE23-F03687F59842}"/>
              </a:ext>
            </a:extLst>
          </p:cNvPr>
          <p:cNvPicPr>
            <a:picLocks noGrp="1" noChangeAspect="1"/>
          </p:cNvPicPr>
          <p:nvPr>
            <p:ph idx="1"/>
          </p:nvPr>
        </p:nvPicPr>
        <p:blipFill rotWithShape="1">
          <a:blip r:embed="rId3"/>
          <a:srcRect l="1" t="13874" r="61208" b="69712"/>
          <a:stretch/>
        </p:blipFill>
        <p:spPr>
          <a:xfrm>
            <a:off x="1756573" y="2608028"/>
            <a:ext cx="7382103" cy="1757092"/>
          </a:xfrm>
          <a:prstGeom prst="rect">
            <a:avLst/>
          </a:prstGeom>
        </p:spPr>
      </p:pic>
      <p:sp>
        <p:nvSpPr>
          <p:cNvPr id="7" name="Content Placeholder 8">
            <a:extLst>
              <a:ext uri="{FF2B5EF4-FFF2-40B4-BE49-F238E27FC236}">
                <a16:creationId xmlns:a16="http://schemas.microsoft.com/office/drawing/2014/main" id="{8ACEECE6-A5D1-467F-99B5-7296D7390B07}"/>
              </a:ext>
            </a:extLst>
          </p:cNvPr>
          <p:cNvSpPr txBox="1">
            <a:spLocks/>
          </p:cNvSpPr>
          <p:nvPr/>
        </p:nvSpPr>
        <p:spPr>
          <a:xfrm>
            <a:off x="1391478" y="4572002"/>
            <a:ext cx="10031265" cy="139699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Comments are good, but too much of a good thing is bad. Pointing out the obvious is condescending</a:t>
            </a:r>
          </a:p>
          <a:p>
            <a:r>
              <a:rPr lang="en-US" sz="1800" dirty="0"/>
              <a:t>It’s confusing and/or annoying if the comments do not match what the code actually does</a:t>
            </a:r>
          </a:p>
          <a:p>
            <a:r>
              <a:rPr lang="en-US" sz="1800" dirty="0"/>
              <a:t>A convention is to put a space after the pound sign (I mean hashtag)</a:t>
            </a:r>
          </a:p>
        </p:txBody>
      </p:sp>
    </p:spTree>
    <p:extLst>
      <p:ext uri="{BB962C8B-B14F-4D97-AF65-F5344CB8AC3E}">
        <p14:creationId xmlns:p14="http://schemas.microsoft.com/office/powerpoint/2010/main" val="2815301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B985B-2774-4EC1-8D3E-12875C511F4A}"/>
              </a:ext>
            </a:extLst>
          </p:cNvPr>
          <p:cNvSpPr>
            <a:spLocks noGrp="1"/>
          </p:cNvSpPr>
          <p:nvPr>
            <p:ph type="title"/>
          </p:nvPr>
        </p:nvSpPr>
        <p:spPr/>
        <p:txBody>
          <a:bodyPr>
            <a:normAutofit/>
          </a:bodyPr>
          <a:lstStyle/>
          <a:p>
            <a:r>
              <a:rPr lang="en-US" b="1" dirty="0"/>
              <a:t>Let’s Try a Histogram   </a:t>
            </a:r>
          </a:p>
        </p:txBody>
      </p:sp>
      <p:sp>
        <p:nvSpPr>
          <p:cNvPr id="4" name="Date Placeholder 3">
            <a:extLst>
              <a:ext uri="{FF2B5EF4-FFF2-40B4-BE49-F238E27FC236}">
                <a16:creationId xmlns:a16="http://schemas.microsoft.com/office/drawing/2014/main" id="{310BD652-3B7F-4577-ACDD-5BEDBBE963CE}"/>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4AE0E339-DC69-4059-B6E6-FAFBAEFD62AC}"/>
              </a:ext>
            </a:extLst>
          </p:cNvPr>
          <p:cNvSpPr>
            <a:spLocks noGrp="1"/>
          </p:cNvSpPr>
          <p:nvPr>
            <p:ph type="sldNum" sz="quarter" idx="12"/>
          </p:nvPr>
        </p:nvSpPr>
        <p:spPr/>
        <p:txBody>
          <a:bodyPr/>
          <a:lstStyle/>
          <a:p>
            <a:fld id="{6D22F896-40B5-4ADD-8801-0D06FADFA095}" type="slidenum">
              <a:rPr lang="en-US" smtClean="0"/>
              <a:t>34</a:t>
            </a:fld>
            <a:endParaRPr lang="en-US" dirty="0"/>
          </a:p>
        </p:txBody>
      </p:sp>
      <p:pic>
        <p:nvPicPr>
          <p:cNvPr id="9" name="Content Placeholder 8">
            <a:extLst>
              <a:ext uri="{FF2B5EF4-FFF2-40B4-BE49-F238E27FC236}">
                <a16:creationId xmlns:a16="http://schemas.microsoft.com/office/drawing/2014/main" id="{B7DDFF1D-7C11-4204-9D0F-D80A4CECAB73}"/>
              </a:ext>
            </a:extLst>
          </p:cNvPr>
          <p:cNvPicPr>
            <a:picLocks noGrp="1" noChangeAspect="1"/>
          </p:cNvPicPr>
          <p:nvPr>
            <p:ph idx="1"/>
          </p:nvPr>
        </p:nvPicPr>
        <p:blipFill rotWithShape="1">
          <a:blip r:embed="rId3"/>
          <a:srcRect t="25814" r="84234" b="68166"/>
          <a:stretch/>
        </p:blipFill>
        <p:spPr>
          <a:xfrm>
            <a:off x="7268471" y="2614541"/>
            <a:ext cx="3792843" cy="814459"/>
          </a:xfrm>
          <a:prstGeom prst="rect">
            <a:avLst/>
          </a:prstGeom>
        </p:spPr>
      </p:pic>
      <p:pic>
        <p:nvPicPr>
          <p:cNvPr id="10" name="Picture 9">
            <a:extLst>
              <a:ext uri="{FF2B5EF4-FFF2-40B4-BE49-F238E27FC236}">
                <a16:creationId xmlns:a16="http://schemas.microsoft.com/office/drawing/2014/main" id="{21E228B2-E6D0-4906-9C00-0B84C0508009}"/>
              </a:ext>
            </a:extLst>
          </p:cNvPr>
          <p:cNvPicPr>
            <a:picLocks noChangeAspect="1"/>
          </p:cNvPicPr>
          <p:nvPr/>
        </p:nvPicPr>
        <p:blipFill rotWithShape="1">
          <a:blip r:embed="rId3"/>
          <a:srcRect l="50278" t="37907" r="3016" b="6737"/>
          <a:stretch/>
        </p:blipFill>
        <p:spPr>
          <a:xfrm>
            <a:off x="1393775" y="2413478"/>
            <a:ext cx="5694439" cy="3796312"/>
          </a:xfrm>
          <a:prstGeom prst="rect">
            <a:avLst/>
          </a:prstGeom>
        </p:spPr>
      </p:pic>
      <p:sp>
        <p:nvSpPr>
          <p:cNvPr id="11" name="Content Placeholder 8">
            <a:extLst>
              <a:ext uri="{FF2B5EF4-FFF2-40B4-BE49-F238E27FC236}">
                <a16:creationId xmlns:a16="http://schemas.microsoft.com/office/drawing/2014/main" id="{EE806131-2FAD-4958-8A2D-8461B3F8EB6C}"/>
              </a:ext>
            </a:extLst>
          </p:cNvPr>
          <p:cNvSpPr txBox="1">
            <a:spLocks/>
          </p:cNvSpPr>
          <p:nvPr/>
        </p:nvSpPr>
        <p:spPr>
          <a:xfrm>
            <a:off x="7537971" y="3574890"/>
            <a:ext cx="3834592" cy="239411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This histogram does not look perfectly normal because I’m using random numbers</a:t>
            </a:r>
          </a:p>
          <a:p>
            <a:r>
              <a:rPr lang="en-US" sz="1800" dirty="0"/>
              <a:t>Your histogram looks different than mine because you are using </a:t>
            </a:r>
            <a:r>
              <a:rPr lang="en-US" sz="1800" b="1" i="1" dirty="0"/>
              <a:t>different</a:t>
            </a:r>
            <a:r>
              <a:rPr lang="en-US" sz="1800" dirty="0"/>
              <a:t> random numbers</a:t>
            </a:r>
          </a:p>
        </p:txBody>
      </p:sp>
    </p:spTree>
    <p:extLst>
      <p:ext uri="{BB962C8B-B14F-4D97-AF65-F5344CB8AC3E}">
        <p14:creationId xmlns:p14="http://schemas.microsoft.com/office/powerpoint/2010/main" val="1508694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18E3-8A01-41E1-9FB4-852EB56CFE8E}"/>
              </a:ext>
            </a:extLst>
          </p:cNvPr>
          <p:cNvSpPr>
            <a:spLocks noGrp="1"/>
          </p:cNvSpPr>
          <p:nvPr>
            <p:ph type="title"/>
          </p:nvPr>
        </p:nvSpPr>
        <p:spPr/>
        <p:txBody>
          <a:bodyPr/>
          <a:lstStyle/>
          <a:p>
            <a:r>
              <a:rPr lang="en-US" b="1" dirty="0"/>
              <a:t>Try Again with </a:t>
            </a:r>
            <a:r>
              <a:rPr lang="en-US" b="1" i="1" dirty="0" err="1"/>
              <a:t>Moar</a:t>
            </a:r>
            <a:endParaRPr lang="en-US" b="1" i="1" dirty="0"/>
          </a:p>
        </p:txBody>
      </p:sp>
      <p:pic>
        <p:nvPicPr>
          <p:cNvPr id="6" name="Content Placeholder 5">
            <a:extLst>
              <a:ext uri="{FF2B5EF4-FFF2-40B4-BE49-F238E27FC236}">
                <a16:creationId xmlns:a16="http://schemas.microsoft.com/office/drawing/2014/main" id="{4EFA6002-482E-4BE6-8550-89A3E04D2524}"/>
              </a:ext>
            </a:extLst>
          </p:cNvPr>
          <p:cNvPicPr>
            <a:picLocks noGrp="1" noChangeAspect="1"/>
          </p:cNvPicPr>
          <p:nvPr>
            <p:ph idx="1"/>
          </p:nvPr>
        </p:nvPicPr>
        <p:blipFill rotWithShape="1">
          <a:blip r:embed="rId3"/>
          <a:srcRect l="50000" t="37868" b="6243"/>
          <a:stretch/>
        </p:blipFill>
        <p:spPr>
          <a:xfrm>
            <a:off x="825563" y="2439931"/>
            <a:ext cx="5802569" cy="3648411"/>
          </a:xfrm>
          <a:prstGeom prst="rect">
            <a:avLst/>
          </a:prstGeom>
        </p:spPr>
      </p:pic>
      <p:sp>
        <p:nvSpPr>
          <p:cNvPr id="4" name="Date Placeholder 3">
            <a:extLst>
              <a:ext uri="{FF2B5EF4-FFF2-40B4-BE49-F238E27FC236}">
                <a16:creationId xmlns:a16="http://schemas.microsoft.com/office/drawing/2014/main" id="{25518D2D-621E-4BA1-8EE0-D6A0558CD533}"/>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AE51DB77-1AE7-461B-9CB5-95AAF41F1B99}"/>
              </a:ext>
            </a:extLst>
          </p:cNvPr>
          <p:cNvSpPr>
            <a:spLocks noGrp="1"/>
          </p:cNvSpPr>
          <p:nvPr>
            <p:ph type="sldNum" sz="quarter" idx="12"/>
          </p:nvPr>
        </p:nvSpPr>
        <p:spPr/>
        <p:txBody>
          <a:bodyPr/>
          <a:lstStyle/>
          <a:p>
            <a:fld id="{6D22F896-40B5-4ADD-8801-0D06FADFA095}" type="slidenum">
              <a:rPr lang="en-US" smtClean="0"/>
              <a:t>35</a:t>
            </a:fld>
            <a:endParaRPr lang="en-US" dirty="0"/>
          </a:p>
        </p:txBody>
      </p:sp>
      <p:pic>
        <p:nvPicPr>
          <p:cNvPr id="7" name="Picture 6">
            <a:extLst>
              <a:ext uri="{FF2B5EF4-FFF2-40B4-BE49-F238E27FC236}">
                <a16:creationId xmlns:a16="http://schemas.microsoft.com/office/drawing/2014/main" id="{4C7EEF0E-079C-4344-BBC8-C4F44583B855}"/>
              </a:ext>
            </a:extLst>
          </p:cNvPr>
          <p:cNvPicPr>
            <a:picLocks noChangeAspect="1"/>
          </p:cNvPicPr>
          <p:nvPr/>
        </p:nvPicPr>
        <p:blipFill rotWithShape="1">
          <a:blip r:embed="rId3"/>
          <a:srcRect t="25997" r="83640" b="68241"/>
          <a:stretch/>
        </p:blipFill>
        <p:spPr>
          <a:xfrm>
            <a:off x="6682894" y="2775364"/>
            <a:ext cx="4197943" cy="831691"/>
          </a:xfrm>
          <a:prstGeom prst="rect">
            <a:avLst/>
          </a:prstGeom>
        </p:spPr>
      </p:pic>
      <p:sp>
        <p:nvSpPr>
          <p:cNvPr id="8" name="Content Placeholder 8">
            <a:extLst>
              <a:ext uri="{FF2B5EF4-FFF2-40B4-BE49-F238E27FC236}">
                <a16:creationId xmlns:a16="http://schemas.microsoft.com/office/drawing/2014/main" id="{7DF507CA-E07C-47A5-B2CA-1A723293059D}"/>
              </a:ext>
            </a:extLst>
          </p:cNvPr>
          <p:cNvSpPr txBox="1">
            <a:spLocks/>
          </p:cNvSpPr>
          <p:nvPr/>
        </p:nvSpPr>
        <p:spPr>
          <a:xfrm>
            <a:off x="6862509" y="3990736"/>
            <a:ext cx="3834592" cy="239411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Using many more random numbers “evens out” the randomness.</a:t>
            </a:r>
          </a:p>
          <a:p>
            <a:r>
              <a:rPr lang="en-US" sz="1800" dirty="0"/>
              <a:t>We get closer to the expected standard normal distribution</a:t>
            </a:r>
          </a:p>
        </p:txBody>
      </p:sp>
    </p:spTree>
    <p:extLst>
      <p:ext uri="{BB962C8B-B14F-4D97-AF65-F5344CB8AC3E}">
        <p14:creationId xmlns:p14="http://schemas.microsoft.com/office/powerpoint/2010/main" val="3405813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700B-C186-4E06-9F49-171967973E44}"/>
              </a:ext>
            </a:extLst>
          </p:cNvPr>
          <p:cNvSpPr>
            <a:spLocks noGrp="1"/>
          </p:cNvSpPr>
          <p:nvPr>
            <p:ph type="title"/>
          </p:nvPr>
        </p:nvSpPr>
        <p:spPr/>
        <p:txBody>
          <a:bodyPr/>
          <a:lstStyle/>
          <a:p>
            <a:r>
              <a:rPr lang="en-US" b="1" dirty="0"/>
              <a:t>Back to Data Structures</a:t>
            </a:r>
          </a:p>
        </p:txBody>
      </p:sp>
      <p:sp>
        <p:nvSpPr>
          <p:cNvPr id="3" name="Content Placeholder 2">
            <a:extLst>
              <a:ext uri="{FF2B5EF4-FFF2-40B4-BE49-F238E27FC236}">
                <a16:creationId xmlns:a16="http://schemas.microsoft.com/office/drawing/2014/main" id="{DD10FF58-2914-43C8-BFA1-831BD1F5AC6F}"/>
              </a:ext>
            </a:extLst>
          </p:cNvPr>
          <p:cNvSpPr>
            <a:spLocks noGrp="1"/>
          </p:cNvSpPr>
          <p:nvPr>
            <p:ph idx="1"/>
          </p:nvPr>
        </p:nvSpPr>
        <p:spPr/>
        <p:txBody>
          <a:bodyPr/>
          <a:lstStyle/>
          <a:p>
            <a:r>
              <a:rPr lang="en-US" dirty="0"/>
              <a:t>R allows you to save multiple values in a single variable</a:t>
            </a:r>
          </a:p>
          <a:p>
            <a:pPr lvl="1"/>
            <a:r>
              <a:rPr lang="en-US" dirty="0"/>
              <a:t>Scalars – a single value  					</a:t>
            </a:r>
            <a:r>
              <a:rPr lang="en-US" i="1" dirty="0"/>
              <a:t>We’ve seen these before</a:t>
            </a:r>
          </a:p>
          <a:p>
            <a:pPr lvl="1"/>
            <a:r>
              <a:rPr lang="en-US" dirty="0"/>
              <a:t>Vectors – a series of values 	 			</a:t>
            </a:r>
            <a:r>
              <a:rPr lang="en-US" i="1" dirty="0"/>
              <a:t>We’ve seen these before</a:t>
            </a:r>
          </a:p>
          <a:p>
            <a:pPr lvl="1"/>
            <a:r>
              <a:rPr lang="en-US" dirty="0"/>
              <a:t>Matrices – a vector of vectors </a:t>
            </a:r>
          </a:p>
          <a:p>
            <a:pPr lvl="1"/>
            <a:r>
              <a:rPr lang="en-US" dirty="0"/>
              <a:t>Lists – not quite vectors because we can mix-n-match different things</a:t>
            </a:r>
          </a:p>
          <a:p>
            <a:r>
              <a:rPr lang="en-US" dirty="0"/>
              <a:t>Data Frames – nicely arranged data</a:t>
            </a:r>
          </a:p>
        </p:txBody>
      </p:sp>
      <p:sp>
        <p:nvSpPr>
          <p:cNvPr id="4" name="Date Placeholder 3">
            <a:extLst>
              <a:ext uri="{FF2B5EF4-FFF2-40B4-BE49-F238E27FC236}">
                <a16:creationId xmlns:a16="http://schemas.microsoft.com/office/drawing/2014/main" id="{2DBE55C7-58FF-49E1-858A-43A4E1D88D53}"/>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9D457A1F-7A80-4039-90CB-B9F41064491B}"/>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2172673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0E27-9BE9-4CC7-B10B-C3D8B98D02F5}"/>
              </a:ext>
            </a:extLst>
          </p:cNvPr>
          <p:cNvSpPr>
            <a:spLocks noGrp="1"/>
          </p:cNvSpPr>
          <p:nvPr>
            <p:ph type="title"/>
          </p:nvPr>
        </p:nvSpPr>
        <p:spPr>
          <a:xfrm>
            <a:off x="6327452" y="982132"/>
            <a:ext cx="4569146" cy="1303867"/>
          </a:xfrm>
        </p:spPr>
        <p:txBody>
          <a:bodyPr>
            <a:normAutofit fontScale="90000"/>
          </a:bodyPr>
          <a:lstStyle/>
          <a:p>
            <a:r>
              <a:rPr lang="en-US" b="1" dirty="0"/>
              <a:t>Data Structures: More about Vectors</a:t>
            </a:r>
          </a:p>
        </p:txBody>
      </p:sp>
      <p:pic>
        <p:nvPicPr>
          <p:cNvPr id="6" name="Content Placeholder 5">
            <a:extLst>
              <a:ext uri="{FF2B5EF4-FFF2-40B4-BE49-F238E27FC236}">
                <a16:creationId xmlns:a16="http://schemas.microsoft.com/office/drawing/2014/main" id="{8E6C7F5C-6374-4051-B524-0E857B016F2F}"/>
              </a:ext>
            </a:extLst>
          </p:cNvPr>
          <p:cNvPicPr>
            <a:picLocks noGrp="1" noChangeAspect="1"/>
          </p:cNvPicPr>
          <p:nvPr>
            <p:ph idx="1"/>
          </p:nvPr>
        </p:nvPicPr>
        <p:blipFill rotWithShape="1">
          <a:blip r:embed="rId3"/>
          <a:srcRect l="-395" t="-198" r="73295" b="61022"/>
          <a:stretch/>
        </p:blipFill>
        <p:spPr>
          <a:xfrm>
            <a:off x="718458" y="741758"/>
            <a:ext cx="4978957" cy="4048757"/>
          </a:xfrm>
          <a:prstGeom prst="rect">
            <a:avLst/>
          </a:prstGeom>
        </p:spPr>
      </p:pic>
      <p:sp>
        <p:nvSpPr>
          <p:cNvPr id="4" name="Date Placeholder 3">
            <a:extLst>
              <a:ext uri="{FF2B5EF4-FFF2-40B4-BE49-F238E27FC236}">
                <a16:creationId xmlns:a16="http://schemas.microsoft.com/office/drawing/2014/main" id="{6C83F3CC-AF18-467B-AC61-FFED74CB1BD7}"/>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2F1EBFE6-8C04-4548-94E7-C924DA5A9659}"/>
              </a:ext>
            </a:extLst>
          </p:cNvPr>
          <p:cNvSpPr>
            <a:spLocks noGrp="1"/>
          </p:cNvSpPr>
          <p:nvPr>
            <p:ph type="sldNum" sz="quarter" idx="12"/>
          </p:nvPr>
        </p:nvSpPr>
        <p:spPr/>
        <p:txBody>
          <a:bodyPr/>
          <a:lstStyle/>
          <a:p>
            <a:fld id="{6D22F896-40B5-4ADD-8801-0D06FADFA095}" type="slidenum">
              <a:rPr lang="en-US" smtClean="0"/>
              <a:t>37</a:t>
            </a:fld>
            <a:endParaRPr lang="en-US" dirty="0"/>
          </a:p>
        </p:txBody>
      </p:sp>
      <p:pic>
        <p:nvPicPr>
          <p:cNvPr id="7" name="Content Placeholder 5">
            <a:extLst>
              <a:ext uri="{FF2B5EF4-FFF2-40B4-BE49-F238E27FC236}">
                <a16:creationId xmlns:a16="http://schemas.microsoft.com/office/drawing/2014/main" id="{C6A02EB2-EA72-4C28-8B84-765F2F1AE948}"/>
              </a:ext>
            </a:extLst>
          </p:cNvPr>
          <p:cNvPicPr>
            <a:picLocks noChangeAspect="1"/>
          </p:cNvPicPr>
          <p:nvPr/>
        </p:nvPicPr>
        <p:blipFill rotWithShape="1">
          <a:blip r:embed="rId3"/>
          <a:srcRect t="45714" r="65652" b="5629"/>
          <a:stretch/>
        </p:blipFill>
        <p:spPr>
          <a:xfrm>
            <a:off x="6327452" y="2425360"/>
            <a:ext cx="4447050" cy="3543640"/>
          </a:xfrm>
          <a:prstGeom prst="rect">
            <a:avLst/>
          </a:prstGeom>
        </p:spPr>
      </p:pic>
      <p:sp>
        <p:nvSpPr>
          <p:cNvPr id="8" name="Content Placeholder 8">
            <a:extLst>
              <a:ext uri="{FF2B5EF4-FFF2-40B4-BE49-F238E27FC236}">
                <a16:creationId xmlns:a16="http://schemas.microsoft.com/office/drawing/2014/main" id="{4E936D80-4CF3-4659-B2AD-E7AD54BCC58E}"/>
              </a:ext>
            </a:extLst>
          </p:cNvPr>
          <p:cNvSpPr txBox="1">
            <a:spLocks/>
          </p:cNvSpPr>
          <p:nvPr/>
        </p:nvSpPr>
        <p:spPr>
          <a:xfrm>
            <a:off x="939664" y="4909399"/>
            <a:ext cx="5156336" cy="15052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We can access and change a single value inside a vector/list</a:t>
            </a:r>
          </a:p>
          <a:p>
            <a:r>
              <a:rPr lang="en-US" sz="1800" dirty="0"/>
              <a:t>We can create a whole bunch of elements at once using “:” and “</a:t>
            </a:r>
            <a:r>
              <a:rPr lang="en-US" sz="1800" dirty="0" err="1"/>
              <a:t>seq</a:t>
            </a:r>
            <a:r>
              <a:rPr lang="en-US" sz="1800" dirty="0"/>
              <a:t>()” function</a:t>
            </a:r>
          </a:p>
          <a:p>
            <a:endParaRPr lang="en-US" sz="1800" dirty="0"/>
          </a:p>
        </p:txBody>
      </p:sp>
    </p:spTree>
    <p:extLst>
      <p:ext uri="{BB962C8B-B14F-4D97-AF65-F5344CB8AC3E}">
        <p14:creationId xmlns:p14="http://schemas.microsoft.com/office/powerpoint/2010/main" val="3360861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6BA83-9CA5-4857-B171-10AAD03364DF}"/>
              </a:ext>
            </a:extLst>
          </p:cNvPr>
          <p:cNvSpPr>
            <a:spLocks noGrp="1"/>
          </p:cNvSpPr>
          <p:nvPr>
            <p:ph type="title"/>
          </p:nvPr>
        </p:nvSpPr>
        <p:spPr>
          <a:xfrm>
            <a:off x="8405634" y="977242"/>
            <a:ext cx="3056149" cy="1303867"/>
          </a:xfrm>
        </p:spPr>
        <p:txBody>
          <a:bodyPr>
            <a:normAutofit fontScale="90000"/>
          </a:bodyPr>
          <a:lstStyle/>
          <a:p>
            <a:r>
              <a:rPr lang="en-US" b="1" dirty="0"/>
              <a:t>Type</a:t>
            </a:r>
            <a:br>
              <a:rPr lang="en-US" b="1" dirty="0"/>
            </a:br>
            <a:r>
              <a:rPr lang="en-US" b="1" dirty="0">
                <a:latin typeface="Courier New" panose="02070309020205020404" pitchFamily="49" charset="0"/>
                <a:cs typeface="Courier New" panose="02070309020205020404" pitchFamily="49" charset="0"/>
              </a:rPr>
              <a:t>help(“:”)</a:t>
            </a:r>
          </a:p>
        </p:txBody>
      </p:sp>
      <p:pic>
        <p:nvPicPr>
          <p:cNvPr id="6" name="Content Placeholder 5">
            <a:extLst>
              <a:ext uri="{FF2B5EF4-FFF2-40B4-BE49-F238E27FC236}">
                <a16:creationId xmlns:a16="http://schemas.microsoft.com/office/drawing/2014/main" id="{77A43F05-A0AD-44A2-B59E-F763A3A8ECAB}"/>
              </a:ext>
            </a:extLst>
          </p:cNvPr>
          <p:cNvPicPr>
            <a:picLocks noGrp="1" noChangeAspect="1"/>
          </p:cNvPicPr>
          <p:nvPr>
            <p:ph idx="1"/>
          </p:nvPr>
        </p:nvPicPr>
        <p:blipFill rotWithShape="1">
          <a:blip r:embed="rId3"/>
          <a:srcRect b="5093"/>
          <a:stretch/>
        </p:blipFill>
        <p:spPr>
          <a:xfrm>
            <a:off x="730217" y="1773518"/>
            <a:ext cx="7458634" cy="3981823"/>
          </a:xfrm>
          <a:prstGeom prst="rect">
            <a:avLst/>
          </a:prstGeom>
        </p:spPr>
      </p:pic>
      <p:sp>
        <p:nvSpPr>
          <p:cNvPr id="4" name="Date Placeholder 3">
            <a:extLst>
              <a:ext uri="{FF2B5EF4-FFF2-40B4-BE49-F238E27FC236}">
                <a16:creationId xmlns:a16="http://schemas.microsoft.com/office/drawing/2014/main" id="{AC9AF52A-5BF7-4DCF-8A58-10984B879CAA}"/>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7806CB65-A3F5-4BD5-B982-6F5591635DC3}"/>
              </a:ext>
            </a:extLst>
          </p:cNvPr>
          <p:cNvSpPr>
            <a:spLocks noGrp="1"/>
          </p:cNvSpPr>
          <p:nvPr>
            <p:ph type="sldNum" sz="quarter" idx="12"/>
          </p:nvPr>
        </p:nvSpPr>
        <p:spPr/>
        <p:txBody>
          <a:bodyPr/>
          <a:lstStyle/>
          <a:p>
            <a:fld id="{6D22F896-40B5-4ADD-8801-0D06FADFA095}" type="slidenum">
              <a:rPr lang="en-US" smtClean="0"/>
              <a:t>38</a:t>
            </a:fld>
            <a:endParaRPr lang="en-US" dirty="0"/>
          </a:p>
        </p:txBody>
      </p:sp>
      <p:sp>
        <p:nvSpPr>
          <p:cNvPr id="7" name="Content Placeholder 8">
            <a:extLst>
              <a:ext uri="{FF2B5EF4-FFF2-40B4-BE49-F238E27FC236}">
                <a16:creationId xmlns:a16="http://schemas.microsoft.com/office/drawing/2014/main" id="{C53CE03C-289B-4183-8473-3519A09B4A95}"/>
              </a:ext>
            </a:extLst>
          </p:cNvPr>
          <p:cNvSpPr txBox="1">
            <a:spLocks/>
          </p:cNvSpPr>
          <p:nvPr/>
        </p:nvSpPr>
        <p:spPr>
          <a:xfrm>
            <a:off x="8547439" y="2676371"/>
            <a:ext cx="2633993" cy="285403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The help window shows us the documentation for the help operator. </a:t>
            </a:r>
          </a:p>
          <a:p>
            <a:endParaRPr lang="en-US" sz="1800" dirty="0"/>
          </a:p>
          <a:p>
            <a:r>
              <a:rPr lang="en-US" sz="1800" dirty="0"/>
              <a:t>What happens if we try </a:t>
            </a:r>
            <a:r>
              <a:rPr lang="en-US" sz="1800" dirty="0">
                <a:latin typeface="Courier New" panose="02070309020205020404" pitchFamily="49" charset="0"/>
                <a:cs typeface="Courier New" panose="02070309020205020404" pitchFamily="49" charset="0"/>
              </a:rPr>
              <a:t>10:1</a:t>
            </a:r>
            <a:r>
              <a:rPr lang="en-US" sz="1800" dirty="0"/>
              <a:t>? </a:t>
            </a:r>
          </a:p>
          <a:p>
            <a:r>
              <a:rPr lang="en-US" sz="1800" dirty="0"/>
              <a:t>How do we get odd numbers from 1 to 99?</a:t>
            </a:r>
          </a:p>
        </p:txBody>
      </p:sp>
    </p:spTree>
    <p:extLst>
      <p:ext uri="{BB962C8B-B14F-4D97-AF65-F5344CB8AC3E}">
        <p14:creationId xmlns:p14="http://schemas.microsoft.com/office/powerpoint/2010/main" val="579200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0E27-9BE9-4CC7-B10B-C3D8B98D02F5}"/>
              </a:ext>
            </a:extLst>
          </p:cNvPr>
          <p:cNvSpPr>
            <a:spLocks noGrp="1"/>
          </p:cNvSpPr>
          <p:nvPr>
            <p:ph type="title"/>
          </p:nvPr>
        </p:nvSpPr>
        <p:spPr>
          <a:xfrm>
            <a:off x="7152968" y="769481"/>
            <a:ext cx="4128994" cy="1303867"/>
          </a:xfrm>
        </p:spPr>
        <p:txBody>
          <a:bodyPr>
            <a:normAutofit/>
          </a:bodyPr>
          <a:lstStyle/>
          <a:p>
            <a:r>
              <a:rPr lang="en-US" b="1" dirty="0"/>
              <a:t>Matrices</a:t>
            </a:r>
          </a:p>
        </p:txBody>
      </p:sp>
      <p:sp>
        <p:nvSpPr>
          <p:cNvPr id="3" name="Content Placeholder 2">
            <a:extLst>
              <a:ext uri="{FF2B5EF4-FFF2-40B4-BE49-F238E27FC236}">
                <a16:creationId xmlns:a16="http://schemas.microsoft.com/office/drawing/2014/main" id="{DA0B1153-FEF2-47C6-BACA-F2E2A21458A1}"/>
              </a:ext>
            </a:extLst>
          </p:cNvPr>
          <p:cNvSpPr>
            <a:spLocks noGrp="1"/>
          </p:cNvSpPr>
          <p:nvPr>
            <p:ph idx="1"/>
          </p:nvPr>
        </p:nvSpPr>
        <p:spPr>
          <a:xfrm>
            <a:off x="831376" y="4483509"/>
            <a:ext cx="5195797" cy="1446949"/>
          </a:xfrm>
        </p:spPr>
        <p:txBody>
          <a:bodyPr/>
          <a:lstStyle/>
          <a:p>
            <a:r>
              <a:rPr lang="en-US" dirty="0"/>
              <a:t>Notice how the comments can be condescending for people who are familiar with R.</a:t>
            </a:r>
          </a:p>
        </p:txBody>
      </p:sp>
      <p:sp>
        <p:nvSpPr>
          <p:cNvPr id="4" name="Date Placeholder 3">
            <a:extLst>
              <a:ext uri="{FF2B5EF4-FFF2-40B4-BE49-F238E27FC236}">
                <a16:creationId xmlns:a16="http://schemas.microsoft.com/office/drawing/2014/main" id="{6C83F3CC-AF18-467B-AC61-FFED74CB1BD7}"/>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2F1EBFE6-8C04-4548-94E7-C924DA5A9659}"/>
              </a:ext>
            </a:extLst>
          </p:cNvPr>
          <p:cNvSpPr>
            <a:spLocks noGrp="1"/>
          </p:cNvSpPr>
          <p:nvPr>
            <p:ph type="sldNum" sz="quarter" idx="12"/>
          </p:nvPr>
        </p:nvSpPr>
        <p:spPr/>
        <p:txBody>
          <a:bodyPr/>
          <a:lstStyle/>
          <a:p>
            <a:fld id="{6D22F896-40B5-4ADD-8801-0D06FADFA095}" type="slidenum">
              <a:rPr lang="en-US" smtClean="0"/>
              <a:t>39</a:t>
            </a:fld>
            <a:endParaRPr lang="en-US" dirty="0"/>
          </a:p>
        </p:txBody>
      </p:sp>
      <p:pic>
        <p:nvPicPr>
          <p:cNvPr id="6" name="Picture 5">
            <a:extLst>
              <a:ext uri="{FF2B5EF4-FFF2-40B4-BE49-F238E27FC236}">
                <a16:creationId xmlns:a16="http://schemas.microsoft.com/office/drawing/2014/main" id="{F6F630C1-712F-44E9-BDB1-EAAB003E6E1A}"/>
              </a:ext>
            </a:extLst>
          </p:cNvPr>
          <p:cNvPicPr>
            <a:picLocks noChangeAspect="1"/>
          </p:cNvPicPr>
          <p:nvPr/>
        </p:nvPicPr>
        <p:blipFill rotWithShape="1">
          <a:blip r:embed="rId3"/>
          <a:srcRect l="1" r="59217" b="59005"/>
          <a:stretch/>
        </p:blipFill>
        <p:spPr>
          <a:xfrm>
            <a:off x="450375" y="450377"/>
            <a:ext cx="6889737" cy="3895652"/>
          </a:xfrm>
          <a:prstGeom prst="rect">
            <a:avLst/>
          </a:prstGeom>
        </p:spPr>
      </p:pic>
      <p:pic>
        <p:nvPicPr>
          <p:cNvPr id="7" name="Picture 6">
            <a:extLst>
              <a:ext uri="{FF2B5EF4-FFF2-40B4-BE49-F238E27FC236}">
                <a16:creationId xmlns:a16="http://schemas.microsoft.com/office/drawing/2014/main" id="{7A475D00-CF78-43E7-9A6A-29A5EC46D906}"/>
              </a:ext>
            </a:extLst>
          </p:cNvPr>
          <p:cNvPicPr>
            <a:picLocks noChangeAspect="1"/>
          </p:cNvPicPr>
          <p:nvPr/>
        </p:nvPicPr>
        <p:blipFill rotWithShape="1">
          <a:blip r:embed="rId3"/>
          <a:srcRect l="-52" t="40464" r="61096" b="5108"/>
          <a:stretch/>
        </p:blipFill>
        <p:spPr>
          <a:xfrm>
            <a:off x="6164826" y="2073348"/>
            <a:ext cx="5195797" cy="3895652"/>
          </a:xfrm>
          <a:prstGeom prst="rect">
            <a:avLst/>
          </a:prstGeom>
        </p:spPr>
      </p:pic>
    </p:spTree>
    <p:extLst>
      <p:ext uri="{BB962C8B-B14F-4D97-AF65-F5344CB8AC3E}">
        <p14:creationId xmlns:p14="http://schemas.microsoft.com/office/powerpoint/2010/main" val="1651244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575D-F415-4ABF-AC5A-EBCD66DD8881}"/>
              </a:ext>
            </a:extLst>
          </p:cNvPr>
          <p:cNvSpPr>
            <a:spLocks noGrp="1"/>
          </p:cNvSpPr>
          <p:nvPr>
            <p:ph type="title"/>
          </p:nvPr>
        </p:nvSpPr>
        <p:spPr/>
        <p:txBody>
          <a:bodyPr/>
          <a:lstStyle/>
          <a:p>
            <a:r>
              <a:rPr lang="en-US" b="1" dirty="0"/>
              <a:t>At Any Time, Feel Free To ___</a:t>
            </a:r>
          </a:p>
        </p:txBody>
      </p:sp>
      <p:sp>
        <p:nvSpPr>
          <p:cNvPr id="3" name="Content Placeholder 2">
            <a:extLst>
              <a:ext uri="{FF2B5EF4-FFF2-40B4-BE49-F238E27FC236}">
                <a16:creationId xmlns:a16="http://schemas.microsoft.com/office/drawing/2014/main" id="{387219C6-6770-4EDC-8F72-FC81F80B4E15}"/>
              </a:ext>
            </a:extLst>
          </p:cNvPr>
          <p:cNvSpPr>
            <a:spLocks noGrp="1"/>
          </p:cNvSpPr>
          <p:nvPr>
            <p:ph idx="1"/>
          </p:nvPr>
        </p:nvSpPr>
        <p:spPr/>
        <p:txBody>
          <a:bodyPr/>
          <a:lstStyle/>
          <a:p>
            <a:r>
              <a:rPr lang="en-US" dirty="0"/>
              <a:t>Interrupt me and ask questions</a:t>
            </a:r>
          </a:p>
          <a:p>
            <a:r>
              <a:rPr lang="en-US" dirty="0"/>
              <a:t>Have me repeat something and/or slow down</a:t>
            </a:r>
          </a:p>
          <a:p>
            <a:r>
              <a:rPr lang="en-US" dirty="0"/>
              <a:t>Have someone see what’s on your laptop</a:t>
            </a:r>
          </a:p>
          <a:p>
            <a:r>
              <a:rPr lang="en-US" dirty="0"/>
              <a:t>Talk with other people</a:t>
            </a:r>
          </a:p>
          <a:p>
            <a:r>
              <a:rPr lang="en-US" dirty="0"/>
              <a:t>…</a:t>
            </a:r>
          </a:p>
        </p:txBody>
      </p:sp>
      <p:sp>
        <p:nvSpPr>
          <p:cNvPr id="4" name="Date Placeholder 3">
            <a:extLst>
              <a:ext uri="{FF2B5EF4-FFF2-40B4-BE49-F238E27FC236}">
                <a16:creationId xmlns:a16="http://schemas.microsoft.com/office/drawing/2014/main" id="{DA0E3B75-5C14-4DB5-B2C6-7385F88FA918}"/>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0E1EC5A1-9592-4ECC-B6D3-0AFD510A0DD0}"/>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251886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0E27-9BE9-4CC7-B10B-C3D8B98D02F5}"/>
              </a:ext>
            </a:extLst>
          </p:cNvPr>
          <p:cNvSpPr>
            <a:spLocks noGrp="1"/>
          </p:cNvSpPr>
          <p:nvPr>
            <p:ph type="title"/>
          </p:nvPr>
        </p:nvSpPr>
        <p:spPr/>
        <p:txBody>
          <a:bodyPr/>
          <a:lstStyle/>
          <a:p>
            <a:r>
              <a:rPr lang="en-US" b="1" dirty="0"/>
              <a:t>Data Structures: Data Frames</a:t>
            </a:r>
          </a:p>
        </p:txBody>
      </p:sp>
      <p:sp>
        <p:nvSpPr>
          <p:cNvPr id="3" name="Content Placeholder 2">
            <a:extLst>
              <a:ext uri="{FF2B5EF4-FFF2-40B4-BE49-F238E27FC236}">
                <a16:creationId xmlns:a16="http://schemas.microsoft.com/office/drawing/2014/main" id="{DA0B1153-FEF2-47C6-BACA-F2E2A21458A1}"/>
              </a:ext>
            </a:extLst>
          </p:cNvPr>
          <p:cNvSpPr>
            <a:spLocks noGrp="1"/>
          </p:cNvSpPr>
          <p:nvPr>
            <p:ph idx="1"/>
          </p:nvPr>
        </p:nvSpPr>
        <p:spPr/>
        <p:txBody>
          <a:bodyPr/>
          <a:lstStyle/>
          <a:p>
            <a:r>
              <a:rPr lang="en-US" dirty="0"/>
              <a:t>A data frame is like a matrix except the columns have names</a:t>
            </a:r>
          </a:p>
          <a:p>
            <a:r>
              <a:rPr lang="en-US" dirty="0"/>
              <a:t>Or  data frame is like a table in a relational database</a:t>
            </a:r>
          </a:p>
          <a:p>
            <a:r>
              <a:rPr lang="en-US" dirty="0"/>
              <a:t>Or a data frame is like data in a well-designed spreadsheet</a:t>
            </a:r>
          </a:p>
          <a:p>
            <a:r>
              <a:rPr lang="en-US" dirty="0"/>
              <a:t>Or a data frame is like a </a:t>
            </a:r>
            <a:r>
              <a:rPr lang="en-US" i="1" dirty="0"/>
              <a:t>(insert analogy here)</a:t>
            </a:r>
          </a:p>
          <a:p>
            <a:endParaRPr lang="en-US" dirty="0"/>
          </a:p>
          <a:p>
            <a:r>
              <a:rPr lang="en-US" dirty="0"/>
              <a:t>Or a data frame is how most people use data in R</a:t>
            </a:r>
          </a:p>
        </p:txBody>
      </p:sp>
      <p:sp>
        <p:nvSpPr>
          <p:cNvPr id="4" name="Date Placeholder 3">
            <a:extLst>
              <a:ext uri="{FF2B5EF4-FFF2-40B4-BE49-F238E27FC236}">
                <a16:creationId xmlns:a16="http://schemas.microsoft.com/office/drawing/2014/main" id="{6C83F3CC-AF18-467B-AC61-FFED74CB1BD7}"/>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2F1EBFE6-8C04-4548-94E7-C924DA5A9659}"/>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2747803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AE24B-C5E2-43E3-9DF0-2F8A38C4B31D}"/>
              </a:ext>
            </a:extLst>
          </p:cNvPr>
          <p:cNvSpPr>
            <a:spLocks noGrp="1"/>
          </p:cNvSpPr>
          <p:nvPr>
            <p:ph type="title"/>
          </p:nvPr>
        </p:nvSpPr>
        <p:spPr>
          <a:xfrm>
            <a:off x="7887956" y="982132"/>
            <a:ext cx="3008642" cy="1303867"/>
          </a:xfrm>
        </p:spPr>
        <p:txBody>
          <a:bodyPr/>
          <a:lstStyle/>
          <a:p>
            <a:r>
              <a:rPr lang="en-US" b="1" dirty="0" err="1"/>
              <a:t>Data.Frame</a:t>
            </a:r>
            <a:endParaRPr lang="en-US" b="1" dirty="0"/>
          </a:p>
        </p:txBody>
      </p:sp>
      <p:sp>
        <p:nvSpPr>
          <p:cNvPr id="3" name="Content Placeholder 2">
            <a:extLst>
              <a:ext uri="{FF2B5EF4-FFF2-40B4-BE49-F238E27FC236}">
                <a16:creationId xmlns:a16="http://schemas.microsoft.com/office/drawing/2014/main" id="{6BBB8349-22AB-4C54-A062-03A5C2773DC6}"/>
              </a:ext>
            </a:extLst>
          </p:cNvPr>
          <p:cNvSpPr>
            <a:spLocks noGrp="1"/>
          </p:cNvSpPr>
          <p:nvPr>
            <p:ph idx="1"/>
          </p:nvPr>
        </p:nvSpPr>
        <p:spPr>
          <a:xfrm>
            <a:off x="758651" y="4154993"/>
            <a:ext cx="5702439" cy="1720874"/>
          </a:xfrm>
        </p:spPr>
        <p:txBody>
          <a:bodyPr/>
          <a:lstStyle/>
          <a:p>
            <a:r>
              <a:rPr lang="en-US" dirty="0"/>
              <a:t>Notice the function “</a:t>
            </a:r>
            <a:r>
              <a:rPr lang="en-US" dirty="0" err="1"/>
              <a:t>data.frame</a:t>
            </a:r>
            <a:r>
              <a:rPr lang="en-US" dirty="0"/>
              <a:t>” is a single name using the dot to separate the words</a:t>
            </a:r>
          </a:p>
          <a:p>
            <a:r>
              <a:rPr lang="en-US" dirty="0"/>
              <a:t>I can refer to individual columns of the </a:t>
            </a:r>
            <a:r>
              <a:rPr lang="en-US" dirty="0" err="1"/>
              <a:t>data.frame</a:t>
            </a:r>
            <a:endParaRPr lang="en-US" dirty="0"/>
          </a:p>
        </p:txBody>
      </p:sp>
      <p:sp>
        <p:nvSpPr>
          <p:cNvPr id="4" name="Date Placeholder 3">
            <a:extLst>
              <a:ext uri="{FF2B5EF4-FFF2-40B4-BE49-F238E27FC236}">
                <a16:creationId xmlns:a16="http://schemas.microsoft.com/office/drawing/2014/main" id="{0F6A7828-1F42-46F2-BE1E-0DFDEEF75443}"/>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41B9ABAD-2249-4BB0-B39E-CFB890B5D000}"/>
              </a:ext>
            </a:extLst>
          </p:cNvPr>
          <p:cNvSpPr>
            <a:spLocks noGrp="1"/>
          </p:cNvSpPr>
          <p:nvPr>
            <p:ph type="sldNum" sz="quarter" idx="12"/>
          </p:nvPr>
        </p:nvSpPr>
        <p:spPr/>
        <p:txBody>
          <a:bodyPr/>
          <a:lstStyle/>
          <a:p>
            <a:fld id="{6D22F896-40B5-4ADD-8801-0D06FADFA095}" type="slidenum">
              <a:rPr lang="en-US" smtClean="0"/>
              <a:t>41</a:t>
            </a:fld>
            <a:endParaRPr lang="en-US" dirty="0"/>
          </a:p>
        </p:txBody>
      </p:sp>
      <p:pic>
        <p:nvPicPr>
          <p:cNvPr id="8" name="Picture 7">
            <a:extLst>
              <a:ext uri="{FF2B5EF4-FFF2-40B4-BE49-F238E27FC236}">
                <a16:creationId xmlns:a16="http://schemas.microsoft.com/office/drawing/2014/main" id="{A0A8CA4F-3A74-476A-820B-A588F7828F3F}"/>
              </a:ext>
            </a:extLst>
          </p:cNvPr>
          <p:cNvPicPr>
            <a:picLocks noChangeAspect="1"/>
          </p:cNvPicPr>
          <p:nvPr/>
        </p:nvPicPr>
        <p:blipFill rotWithShape="1">
          <a:blip r:embed="rId3"/>
          <a:srcRect l="-1" t="-1" r="66065" b="63788"/>
          <a:stretch/>
        </p:blipFill>
        <p:spPr>
          <a:xfrm>
            <a:off x="602901" y="592852"/>
            <a:ext cx="5858189" cy="3516373"/>
          </a:xfrm>
          <a:prstGeom prst="rect">
            <a:avLst/>
          </a:prstGeom>
        </p:spPr>
      </p:pic>
      <p:pic>
        <p:nvPicPr>
          <p:cNvPr id="9" name="Picture 8">
            <a:extLst>
              <a:ext uri="{FF2B5EF4-FFF2-40B4-BE49-F238E27FC236}">
                <a16:creationId xmlns:a16="http://schemas.microsoft.com/office/drawing/2014/main" id="{627C7292-3B37-497A-A924-96BADFA427DC}"/>
              </a:ext>
            </a:extLst>
          </p:cNvPr>
          <p:cNvPicPr>
            <a:picLocks noChangeAspect="1"/>
          </p:cNvPicPr>
          <p:nvPr/>
        </p:nvPicPr>
        <p:blipFill rotWithShape="1">
          <a:blip r:embed="rId3"/>
          <a:srcRect t="55018" r="72301" b="6007"/>
          <a:stretch/>
        </p:blipFill>
        <p:spPr>
          <a:xfrm>
            <a:off x="6611398" y="2477313"/>
            <a:ext cx="4411644" cy="3491687"/>
          </a:xfrm>
          <a:prstGeom prst="rect">
            <a:avLst/>
          </a:prstGeom>
        </p:spPr>
      </p:pic>
    </p:spTree>
    <p:extLst>
      <p:ext uri="{BB962C8B-B14F-4D97-AF65-F5344CB8AC3E}">
        <p14:creationId xmlns:p14="http://schemas.microsoft.com/office/powerpoint/2010/main" val="3254273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B525-9624-41E7-A708-3CECC6F458EB}"/>
              </a:ext>
            </a:extLst>
          </p:cNvPr>
          <p:cNvSpPr>
            <a:spLocks noGrp="1"/>
          </p:cNvSpPr>
          <p:nvPr>
            <p:ph type="title"/>
          </p:nvPr>
        </p:nvSpPr>
        <p:spPr>
          <a:xfrm>
            <a:off x="929148" y="982132"/>
            <a:ext cx="5471652" cy="1303867"/>
          </a:xfrm>
        </p:spPr>
        <p:txBody>
          <a:bodyPr/>
          <a:lstStyle/>
          <a:p>
            <a:pPr algn="l"/>
            <a:r>
              <a:rPr lang="en-US" b="1" dirty="0"/>
              <a:t>Graphics: Switching</a:t>
            </a:r>
          </a:p>
        </p:txBody>
      </p:sp>
      <p:sp>
        <p:nvSpPr>
          <p:cNvPr id="3" name="Content Placeholder 2">
            <a:extLst>
              <a:ext uri="{FF2B5EF4-FFF2-40B4-BE49-F238E27FC236}">
                <a16:creationId xmlns:a16="http://schemas.microsoft.com/office/drawing/2014/main" id="{11AD6982-5A94-43C5-AFF0-7377EAF10B72}"/>
              </a:ext>
            </a:extLst>
          </p:cNvPr>
          <p:cNvSpPr>
            <a:spLocks noGrp="1"/>
          </p:cNvSpPr>
          <p:nvPr>
            <p:ph idx="1"/>
          </p:nvPr>
        </p:nvSpPr>
        <p:spPr>
          <a:xfrm>
            <a:off x="1295401" y="2556932"/>
            <a:ext cx="9601196" cy="678637"/>
          </a:xfrm>
        </p:spPr>
        <p:txBody>
          <a:bodyPr/>
          <a:lstStyle/>
          <a:p>
            <a:r>
              <a:rPr lang="en-US" dirty="0">
                <a:latin typeface="Courier New" panose="02070309020205020404" pitchFamily="49" charset="0"/>
                <a:cs typeface="Courier New" panose="02070309020205020404" pitchFamily="49" charset="0"/>
              </a:rPr>
              <a:t>Plot(</a:t>
            </a:r>
            <a:r>
              <a:rPr lang="en-US" dirty="0" err="1">
                <a:latin typeface="Courier New" panose="02070309020205020404" pitchFamily="49" charset="0"/>
                <a:cs typeface="Courier New" panose="02070309020205020404" pitchFamily="49" charset="0"/>
              </a:rPr>
              <a:t>testFrame$x</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Plot(</a:t>
            </a:r>
            <a:r>
              <a:rPr lang="en-US" dirty="0" err="1">
                <a:latin typeface="Courier New" panose="02070309020205020404" pitchFamily="49" charset="0"/>
                <a:cs typeface="Courier New" panose="02070309020205020404" pitchFamily="49" charset="0"/>
              </a:rPr>
              <a:t>testFrame</a:t>
            </a:r>
            <a:r>
              <a:rPr lang="en-US" dirty="0">
                <a:latin typeface="Courier New" panose="02070309020205020404" pitchFamily="49" charset="0"/>
                <a:cs typeface="Courier New" panose="02070309020205020404" pitchFamily="49" charset="0"/>
              </a:rPr>
              <a:t>)</a:t>
            </a:r>
          </a:p>
        </p:txBody>
      </p:sp>
      <p:sp>
        <p:nvSpPr>
          <p:cNvPr id="4" name="Date Placeholder 3">
            <a:extLst>
              <a:ext uri="{FF2B5EF4-FFF2-40B4-BE49-F238E27FC236}">
                <a16:creationId xmlns:a16="http://schemas.microsoft.com/office/drawing/2014/main" id="{2FDEE6A0-FD7F-4AFA-B8D4-A193EFCD7DE0}"/>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E3D5F954-A5AF-48B9-B855-A32B02CEBC59}"/>
              </a:ext>
            </a:extLst>
          </p:cNvPr>
          <p:cNvSpPr>
            <a:spLocks noGrp="1"/>
          </p:cNvSpPr>
          <p:nvPr>
            <p:ph type="sldNum" sz="quarter" idx="12"/>
          </p:nvPr>
        </p:nvSpPr>
        <p:spPr/>
        <p:txBody>
          <a:bodyPr/>
          <a:lstStyle/>
          <a:p>
            <a:fld id="{6D22F896-40B5-4ADD-8801-0D06FADFA095}" type="slidenum">
              <a:rPr lang="en-US" smtClean="0"/>
              <a:t>42</a:t>
            </a:fld>
            <a:endParaRPr lang="en-US" dirty="0"/>
          </a:p>
        </p:txBody>
      </p:sp>
      <p:pic>
        <p:nvPicPr>
          <p:cNvPr id="6" name="Picture 5">
            <a:extLst>
              <a:ext uri="{FF2B5EF4-FFF2-40B4-BE49-F238E27FC236}">
                <a16:creationId xmlns:a16="http://schemas.microsoft.com/office/drawing/2014/main" id="{68BB7947-C3BF-4FDD-B96A-0931C37CC9F5}"/>
              </a:ext>
            </a:extLst>
          </p:cNvPr>
          <p:cNvPicPr>
            <a:picLocks noChangeAspect="1"/>
          </p:cNvPicPr>
          <p:nvPr/>
        </p:nvPicPr>
        <p:blipFill rotWithShape="1">
          <a:blip r:embed="rId3"/>
          <a:srcRect l="36388" t="41319" r="975" b="6593"/>
          <a:stretch/>
        </p:blipFill>
        <p:spPr>
          <a:xfrm>
            <a:off x="763673" y="3127547"/>
            <a:ext cx="5295237" cy="2748320"/>
          </a:xfrm>
          <a:prstGeom prst="rect">
            <a:avLst/>
          </a:prstGeom>
        </p:spPr>
      </p:pic>
      <p:pic>
        <p:nvPicPr>
          <p:cNvPr id="8" name="Picture 7">
            <a:extLst>
              <a:ext uri="{FF2B5EF4-FFF2-40B4-BE49-F238E27FC236}">
                <a16:creationId xmlns:a16="http://schemas.microsoft.com/office/drawing/2014/main" id="{68B1CE6B-80A7-49F5-BD24-3641A8885215}"/>
              </a:ext>
            </a:extLst>
          </p:cNvPr>
          <p:cNvPicPr>
            <a:picLocks noChangeAspect="1"/>
          </p:cNvPicPr>
          <p:nvPr/>
        </p:nvPicPr>
        <p:blipFill rotWithShape="1">
          <a:blip r:embed="rId4"/>
          <a:srcRect l="38365" t="38975" r="770" b="7399"/>
          <a:stretch/>
        </p:blipFill>
        <p:spPr>
          <a:xfrm>
            <a:off x="6253302" y="3127548"/>
            <a:ext cx="4997825" cy="2748319"/>
          </a:xfrm>
          <a:prstGeom prst="rect">
            <a:avLst/>
          </a:prstGeom>
        </p:spPr>
      </p:pic>
      <p:pic>
        <p:nvPicPr>
          <p:cNvPr id="9" name="Picture 8">
            <a:extLst>
              <a:ext uri="{FF2B5EF4-FFF2-40B4-BE49-F238E27FC236}">
                <a16:creationId xmlns:a16="http://schemas.microsoft.com/office/drawing/2014/main" id="{9A19AD23-FC28-4577-A550-B160B1DC57FD}"/>
              </a:ext>
            </a:extLst>
          </p:cNvPr>
          <p:cNvPicPr>
            <a:picLocks noChangeAspect="1"/>
          </p:cNvPicPr>
          <p:nvPr/>
        </p:nvPicPr>
        <p:blipFill rotWithShape="1">
          <a:blip r:embed="rId4"/>
          <a:srcRect l="35306" t="36539" r="42451" b="52088"/>
          <a:stretch/>
        </p:blipFill>
        <p:spPr>
          <a:xfrm>
            <a:off x="6400800" y="854110"/>
            <a:ext cx="4533460" cy="1303867"/>
          </a:xfrm>
          <a:prstGeom prst="rect">
            <a:avLst/>
          </a:prstGeom>
        </p:spPr>
      </p:pic>
      <p:sp>
        <p:nvSpPr>
          <p:cNvPr id="10" name="Rectangle: Rounded Corners 9">
            <a:extLst>
              <a:ext uri="{FF2B5EF4-FFF2-40B4-BE49-F238E27FC236}">
                <a16:creationId xmlns:a16="http://schemas.microsoft.com/office/drawing/2014/main" id="{8225A455-C24B-4D8E-ADC2-0DF22745553E}"/>
              </a:ext>
            </a:extLst>
          </p:cNvPr>
          <p:cNvSpPr/>
          <p:nvPr/>
        </p:nvSpPr>
        <p:spPr>
          <a:xfrm>
            <a:off x="6058910" y="3053442"/>
            <a:ext cx="664227" cy="457387"/>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0FA4728-264D-4A53-B93B-B2E7240437C3}"/>
              </a:ext>
            </a:extLst>
          </p:cNvPr>
          <p:cNvSpPr/>
          <p:nvPr/>
        </p:nvSpPr>
        <p:spPr>
          <a:xfrm>
            <a:off x="6672105" y="1089544"/>
            <a:ext cx="1029957" cy="1142539"/>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563A341-4F1A-4390-81F0-E51A06754806}"/>
              </a:ext>
            </a:extLst>
          </p:cNvPr>
          <p:cNvSpPr/>
          <p:nvPr/>
        </p:nvSpPr>
        <p:spPr>
          <a:xfrm>
            <a:off x="697424" y="3009178"/>
            <a:ext cx="664227" cy="45278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255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2D90-79EA-4691-ABF4-E5D3A96FBC24}"/>
              </a:ext>
            </a:extLst>
          </p:cNvPr>
          <p:cNvSpPr>
            <a:spLocks noGrp="1"/>
          </p:cNvSpPr>
          <p:nvPr>
            <p:ph type="title"/>
          </p:nvPr>
        </p:nvSpPr>
        <p:spPr>
          <a:xfrm>
            <a:off x="1542422" y="982132"/>
            <a:ext cx="9354175" cy="1303867"/>
          </a:xfrm>
        </p:spPr>
        <p:txBody>
          <a:bodyPr>
            <a:normAutofit/>
          </a:bodyPr>
          <a:lstStyle/>
          <a:p>
            <a:r>
              <a:rPr lang="en-US" b="1" dirty="0"/>
              <a:t>Reading and Writing Data Files</a:t>
            </a:r>
          </a:p>
        </p:txBody>
      </p:sp>
      <p:sp>
        <p:nvSpPr>
          <p:cNvPr id="4" name="Date Placeholder 3">
            <a:extLst>
              <a:ext uri="{FF2B5EF4-FFF2-40B4-BE49-F238E27FC236}">
                <a16:creationId xmlns:a16="http://schemas.microsoft.com/office/drawing/2014/main" id="{FF09B1CE-DD32-4FF8-BD8B-C905186E0F1E}"/>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9FCB8D97-C908-446D-A2B6-B6DAA738ED9E}"/>
              </a:ext>
            </a:extLst>
          </p:cNvPr>
          <p:cNvSpPr>
            <a:spLocks noGrp="1"/>
          </p:cNvSpPr>
          <p:nvPr>
            <p:ph type="sldNum" sz="quarter" idx="12"/>
          </p:nvPr>
        </p:nvSpPr>
        <p:spPr/>
        <p:txBody>
          <a:bodyPr/>
          <a:lstStyle/>
          <a:p>
            <a:fld id="{6D22F896-40B5-4ADD-8801-0D06FADFA095}" type="slidenum">
              <a:rPr lang="en-US" smtClean="0"/>
              <a:t>43</a:t>
            </a:fld>
            <a:endParaRPr lang="en-US" dirty="0"/>
          </a:p>
        </p:txBody>
      </p:sp>
      <p:pic>
        <p:nvPicPr>
          <p:cNvPr id="9" name="Content Placeholder 8">
            <a:extLst>
              <a:ext uri="{FF2B5EF4-FFF2-40B4-BE49-F238E27FC236}">
                <a16:creationId xmlns:a16="http://schemas.microsoft.com/office/drawing/2014/main" id="{3293E087-9D5C-4F7B-8C18-182CDEA44337}"/>
              </a:ext>
            </a:extLst>
          </p:cNvPr>
          <p:cNvPicPr>
            <a:picLocks noGrp="1" noChangeAspect="1"/>
          </p:cNvPicPr>
          <p:nvPr>
            <p:ph idx="1"/>
          </p:nvPr>
        </p:nvPicPr>
        <p:blipFill rotWithShape="1">
          <a:blip r:embed="rId3"/>
          <a:srcRect r="55358" b="60488"/>
          <a:stretch/>
        </p:blipFill>
        <p:spPr>
          <a:xfrm>
            <a:off x="1049218" y="2489384"/>
            <a:ext cx="8084734" cy="3417790"/>
          </a:xfrm>
          <a:prstGeom prst="rect">
            <a:avLst/>
          </a:prstGeom>
        </p:spPr>
      </p:pic>
    </p:spTree>
    <p:extLst>
      <p:ext uri="{BB962C8B-B14F-4D97-AF65-F5344CB8AC3E}">
        <p14:creationId xmlns:p14="http://schemas.microsoft.com/office/powerpoint/2010/main" val="3415174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609AE-AD84-4853-90C2-D7E6DA596B4F}"/>
              </a:ext>
            </a:extLst>
          </p:cNvPr>
          <p:cNvSpPr>
            <a:spLocks noGrp="1"/>
          </p:cNvSpPr>
          <p:nvPr>
            <p:ph type="title"/>
          </p:nvPr>
        </p:nvSpPr>
        <p:spPr>
          <a:xfrm>
            <a:off x="8626510" y="982132"/>
            <a:ext cx="2270088" cy="1303867"/>
          </a:xfrm>
        </p:spPr>
        <p:txBody>
          <a:bodyPr>
            <a:normAutofit fontScale="90000"/>
          </a:bodyPr>
          <a:lstStyle/>
          <a:p>
            <a:r>
              <a:rPr lang="en-US" b="1" dirty="0"/>
              <a:t>Files Section</a:t>
            </a:r>
          </a:p>
        </p:txBody>
      </p:sp>
      <p:pic>
        <p:nvPicPr>
          <p:cNvPr id="6" name="Content Placeholder 5">
            <a:extLst>
              <a:ext uri="{FF2B5EF4-FFF2-40B4-BE49-F238E27FC236}">
                <a16:creationId xmlns:a16="http://schemas.microsoft.com/office/drawing/2014/main" id="{4551C3BE-72E8-4591-A42B-30EE8E7FF591}"/>
              </a:ext>
            </a:extLst>
          </p:cNvPr>
          <p:cNvPicPr>
            <a:picLocks noGrp="1" noChangeAspect="1"/>
          </p:cNvPicPr>
          <p:nvPr>
            <p:ph idx="1"/>
          </p:nvPr>
        </p:nvPicPr>
        <p:blipFill rotWithShape="1">
          <a:blip r:embed="rId3"/>
          <a:srcRect l="49848" t="37079" b="5853"/>
          <a:stretch/>
        </p:blipFill>
        <p:spPr>
          <a:xfrm>
            <a:off x="944544" y="909376"/>
            <a:ext cx="7558889" cy="4838281"/>
          </a:xfrm>
          <a:prstGeom prst="rect">
            <a:avLst/>
          </a:prstGeom>
        </p:spPr>
      </p:pic>
      <p:sp>
        <p:nvSpPr>
          <p:cNvPr id="4" name="Date Placeholder 3">
            <a:extLst>
              <a:ext uri="{FF2B5EF4-FFF2-40B4-BE49-F238E27FC236}">
                <a16:creationId xmlns:a16="http://schemas.microsoft.com/office/drawing/2014/main" id="{51915474-474F-4D16-B054-857118701558}"/>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F4E43D26-C20D-4522-8146-B248835B2FD7}"/>
              </a:ext>
            </a:extLst>
          </p:cNvPr>
          <p:cNvSpPr>
            <a:spLocks noGrp="1"/>
          </p:cNvSpPr>
          <p:nvPr>
            <p:ph type="sldNum" sz="quarter" idx="12"/>
          </p:nvPr>
        </p:nvSpPr>
        <p:spPr/>
        <p:txBody>
          <a:bodyPr/>
          <a:lstStyle/>
          <a:p>
            <a:fld id="{6D22F896-40B5-4ADD-8801-0D06FADFA095}" type="slidenum">
              <a:rPr lang="en-US" smtClean="0"/>
              <a:t>44</a:t>
            </a:fld>
            <a:endParaRPr lang="en-US" dirty="0"/>
          </a:p>
        </p:txBody>
      </p:sp>
      <p:sp>
        <p:nvSpPr>
          <p:cNvPr id="7" name="Rectangle: Rounded Corners 6">
            <a:extLst>
              <a:ext uri="{FF2B5EF4-FFF2-40B4-BE49-F238E27FC236}">
                <a16:creationId xmlns:a16="http://schemas.microsoft.com/office/drawing/2014/main" id="{B1BE69B5-A25F-4C32-8845-18C1EDF7C72A}"/>
              </a:ext>
            </a:extLst>
          </p:cNvPr>
          <p:cNvSpPr/>
          <p:nvPr/>
        </p:nvSpPr>
        <p:spPr>
          <a:xfrm>
            <a:off x="963288" y="982131"/>
            <a:ext cx="3588615" cy="108280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67C34E-6771-424F-B0A4-A8C6FD296E67}"/>
              </a:ext>
            </a:extLst>
          </p:cNvPr>
          <p:cNvSpPr txBox="1">
            <a:spLocks/>
          </p:cNvSpPr>
          <p:nvPr/>
        </p:nvSpPr>
        <p:spPr>
          <a:xfrm>
            <a:off x="8546123" y="2507062"/>
            <a:ext cx="2773345" cy="320542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There is a default working directory called “home”</a:t>
            </a:r>
          </a:p>
          <a:p>
            <a:r>
              <a:rPr lang="en-US" dirty="0"/>
              <a:t>It created the file</a:t>
            </a:r>
          </a:p>
          <a:p>
            <a:r>
              <a:rPr lang="en-US" dirty="0"/>
              <a:t>I can double-click it to see in the editor window…</a:t>
            </a:r>
          </a:p>
        </p:txBody>
      </p:sp>
      <p:sp>
        <p:nvSpPr>
          <p:cNvPr id="9" name="Rectangle: Rounded Corners 8">
            <a:extLst>
              <a:ext uri="{FF2B5EF4-FFF2-40B4-BE49-F238E27FC236}">
                <a16:creationId xmlns:a16="http://schemas.microsoft.com/office/drawing/2014/main" id="{6ECA2DA9-94F2-4732-BC75-0BA04C89AC01}"/>
              </a:ext>
            </a:extLst>
          </p:cNvPr>
          <p:cNvSpPr/>
          <p:nvPr/>
        </p:nvSpPr>
        <p:spPr>
          <a:xfrm>
            <a:off x="901854" y="5245240"/>
            <a:ext cx="3375394" cy="467247"/>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238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3B62-1F96-487D-9FE8-A3A2D3D2DC41}"/>
              </a:ext>
            </a:extLst>
          </p:cNvPr>
          <p:cNvSpPr>
            <a:spLocks noGrp="1"/>
          </p:cNvSpPr>
          <p:nvPr>
            <p:ph type="title"/>
          </p:nvPr>
        </p:nvSpPr>
        <p:spPr>
          <a:xfrm>
            <a:off x="6604581" y="982132"/>
            <a:ext cx="4786230" cy="1303867"/>
          </a:xfrm>
        </p:spPr>
        <p:txBody>
          <a:bodyPr>
            <a:normAutofit fontScale="90000"/>
          </a:bodyPr>
          <a:lstStyle/>
          <a:p>
            <a:r>
              <a:rPr lang="en-US" b="1" dirty="0"/>
              <a:t>Where is this Working Directory?</a:t>
            </a:r>
          </a:p>
        </p:txBody>
      </p:sp>
      <p:pic>
        <p:nvPicPr>
          <p:cNvPr id="6" name="Content Placeholder 5">
            <a:extLst>
              <a:ext uri="{FF2B5EF4-FFF2-40B4-BE49-F238E27FC236}">
                <a16:creationId xmlns:a16="http://schemas.microsoft.com/office/drawing/2014/main" id="{9AAFDBC5-C872-4247-BCBA-842509BB8C06}"/>
              </a:ext>
            </a:extLst>
          </p:cNvPr>
          <p:cNvPicPr>
            <a:picLocks noGrp="1" noChangeAspect="1"/>
          </p:cNvPicPr>
          <p:nvPr>
            <p:ph idx="1"/>
          </p:nvPr>
        </p:nvPicPr>
        <p:blipFill rotWithShape="1">
          <a:blip r:embed="rId3"/>
          <a:srcRect l="15305" t="11840" r="43847" b="17186"/>
          <a:stretch/>
        </p:blipFill>
        <p:spPr>
          <a:xfrm>
            <a:off x="861813" y="710419"/>
            <a:ext cx="5424033" cy="5301162"/>
          </a:xfrm>
          <a:prstGeom prst="rect">
            <a:avLst/>
          </a:prstGeom>
        </p:spPr>
      </p:pic>
      <p:sp>
        <p:nvSpPr>
          <p:cNvPr id="4" name="Date Placeholder 3">
            <a:extLst>
              <a:ext uri="{FF2B5EF4-FFF2-40B4-BE49-F238E27FC236}">
                <a16:creationId xmlns:a16="http://schemas.microsoft.com/office/drawing/2014/main" id="{61DC0CFF-E323-452A-AFAE-3FE086A28F93}"/>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067AD021-B338-4645-B0E8-ABF3A017E766}"/>
              </a:ext>
            </a:extLst>
          </p:cNvPr>
          <p:cNvSpPr>
            <a:spLocks noGrp="1"/>
          </p:cNvSpPr>
          <p:nvPr>
            <p:ph type="sldNum" sz="quarter" idx="12"/>
          </p:nvPr>
        </p:nvSpPr>
        <p:spPr/>
        <p:txBody>
          <a:bodyPr/>
          <a:lstStyle/>
          <a:p>
            <a:fld id="{6D22F896-40B5-4ADD-8801-0D06FADFA095}" type="slidenum">
              <a:rPr lang="en-US" smtClean="0"/>
              <a:t>45</a:t>
            </a:fld>
            <a:endParaRPr lang="en-US" dirty="0"/>
          </a:p>
        </p:txBody>
      </p:sp>
      <p:sp>
        <p:nvSpPr>
          <p:cNvPr id="7" name="Content Placeholder 2">
            <a:extLst>
              <a:ext uri="{FF2B5EF4-FFF2-40B4-BE49-F238E27FC236}">
                <a16:creationId xmlns:a16="http://schemas.microsoft.com/office/drawing/2014/main" id="{64046AAD-30A0-4276-BE26-B0D562AE0C41}"/>
              </a:ext>
            </a:extLst>
          </p:cNvPr>
          <p:cNvSpPr txBox="1">
            <a:spLocks/>
          </p:cNvSpPr>
          <p:nvPr/>
        </p:nvSpPr>
        <p:spPr>
          <a:xfrm>
            <a:off x="6327046" y="2545649"/>
            <a:ext cx="5063765" cy="3139306"/>
          </a:xfrm>
          <a:prstGeom prst="rect">
            <a:avLst/>
          </a:prstGeom>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In </a:t>
            </a:r>
            <a:r>
              <a:rPr lang="en-US" dirty="0" err="1"/>
              <a:t>Rstudio</a:t>
            </a:r>
            <a:r>
              <a:rPr lang="en-US" dirty="0"/>
              <a:t>, I clicked menu command </a:t>
            </a:r>
            <a:r>
              <a:rPr lang="en-US" dirty="0">
                <a:latin typeface="Arial" panose="020B0604020202020204" pitchFamily="34" charset="0"/>
                <a:cs typeface="Arial" panose="020B0604020202020204" pitchFamily="34" charset="0"/>
              </a:rPr>
              <a:t>Tools &gt; Global Options</a:t>
            </a:r>
            <a:r>
              <a:rPr lang="en-US" dirty="0"/>
              <a:t>…to get this dialog box.</a:t>
            </a:r>
          </a:p>
          <a:p>
            <a:r>
              <a:rPr lang="en-US" dirty="0"/>
              <a:t>The “~” or “tilde” character means this is the user’s default home directory</a:t>
            </a:r>
          </a:p>
          <a:p>
            <a:r>
              <a:rPr lang="en-US" dirty="0"/>
              <a:t>Click the “</a:t>
            </a:r>
            <a:r>
              <a:rPr lang="en-US" dirty="0">
                <a:latin typeface="Arial" panose="020B0604020202020204" pitchFamily="34" charset="0"/>
                <a:cs typeface="Arial" panose="020B0604020202020204" pitchFamily="34" charset="0"/>
              </a:rPr>
              <a:t>Browse…</a:t>
            </a:r>
            <a:r>
              <a:rPr lang="en-US" dirty="0"/>
              <a:t>” button to find exactly where this is</a:t>
            </a:r>
          </a:p>
          <a:p>
            <a:r>
              <a:rPr lang="en-US" dirty="0"/>
              <a:t>Changing this sets the default location where everything else is saved.</a:t>
            </a:r>
          </a:p>
        </p:txBody>
      </p:sp>
    </p:spTree>
    <p:extLst>
      <p:ext uri="{BB962C8B-B14F-4D97-AF65-F5344CB8AC3E}">
        <p14:creationId xmlns:p14="http://schemas.microsoft.com/office/powerpoint/2010/main" val="4216489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81A7-8FCA-41F7-B519-E0A64484884A}"/>
              </a:ext>
            </a:extLst>
          </p:cNvPr>
          <p:cNvSpPr>
            <a:spLocks noGrp="1"/>
          </p:cNvSpPr>
          <p:nvPr>
            <p:ph type="title"/>
          </p:nvPr>
        </p:nvSpPr>
        <p:spPr>
          <a:xfrm>
            <a:off x="6280220" y="982132"/>
            <a:ext cx="4616377" cy="1303867"/>
          </a:xfrm>
        </p:spPr>
        <p:txBody>
          <a:bodyPr>
            <a:normAutofit/>
          </a:bodyPr>
          <a:lstStyle/>
          <a:p>
            <a:r>
              <a:rPr lang="en-US" b="1" dirty="0"/>
              <a:t>Reading Data</a:t>
            </a:r>
          </a:p>
        </p:txBody>
      </p:sp>
      <p:pic>
        <p:nvPicPr>
          <p:cNvPr id="6" name="Content Placeholder 5">
            <a:extLst>
              <a:ext uri="{FF2B5EF4-FFF2-40B4-BE49-F238E27FC236}">
                <a16:creationId xmlns:a16="http://schemas.microsoft.com/office/drawing/2014/main" id="{52D920FF-C392-43CD-8EE0-912C86BEDAD9}"/>
              </a:ext>
            </a:extLst>
          </p:cNvPr>
          <p:cNvPicPr>
            <a:picLocks noGrp="1" noChangeAspect="1"/>
          </p:cNvPicPr>
          <p:nvPr>
            <p:ph idx="1"/>
          </p:nvPr>
        </p:nvPicPr>
        <p:blipFill rotWithShape="1">
          <a:blip r:embed="rId2"/>
          <a:srcRect l="35152" r="17287" b="14356"/>
          <a:stretch/>
        </p:blipFill>
        <p:spPr>
          <a:xfrm>
            <a:off x="798844" y="828989"/>
            <a:ext cx="5297156" cy="5365595"/>
          </a:xfrm>
          <a:prstGeom prst="rect">
            <a:avLst/>
          </a:prstGeom>
        </p:spPr>
      </p:pic>
      <p:sp>
        <p:nvSpPr>
          <p:cNvPr id="4" name="Date Placeholder 3">
            <a:extLst>
              <a:ext uri="{FF2B5EF4-FFF2-40B4-BE49-F238E27FC236}">
                <a16:creationId xmlns:a16="http://schemas.microsoft.com/office/drawing/2014/main" id="{531E7781-D5C9-4E2D-AC77-4D79098E469D}"/>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F80F5FA4-7A67-4CF4-9056-EECA63BC1754}"/>
              </a:ext>
            </a:extLst>
          </p:cNvPr>
          <p:cNvSpPr>
            <a:spLocks noGrp="1"/>
          </p:cNvSpPr>
          <p:nvPr>
            <p:ph type="sldNum" sz="quarter" idx="12"/>
          </p:nvPr>
        </p:nvSpPr>
        <p:spPr/>
        <p:txBody>
          <a:bodyPr/>
          <a:lstStyle/>
          <a:p>
            <a:fld id="{6D22F896-40B5-4ADD-8801-0D06FADFA095}" type="slidenum">
              <a:rPr lang="en-US" smtClean="0"/>
              <a:t>46</a:t>
            </a:fld>
            <a:endParaRPr lang="en-US" dirty="0"/>
          </a:p>
        </p:txBody>
      </p:sp>
      <p:sp>
        <p:nvSpPr>
          <p:cNvPr id="7" name="Rectangle: Rounded Corners 6">
            <a:extLst>
              <a:ext uri="{FF2B5EF4-FFF2-40B4-BE49-F238E27FC236}">
                <a16:creationId xmlns:a16="http://schemas.microsoft.com/office/drawing/2014/main" id="{F08DC387-3EEE-4B32-867F-9264B28628C5}"/>
              </a:ext>
            </a:extLst>
          </p:cNvPr>
          <p:cNvSpPr/>
          <p:nvPr/>
        </p:nvSpPr>
        <p:spPr>
          <a:xfrm>
            <a:off x="2532185" y="1245996"/>
            <a:ext cx="1858945" cy="673239"/>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6E316E33-C682-4549-BAC1-EC7FE68D897E}"/>
              </a:ext>
            </a:extLst>
          </p:cNvPr>
          <p:cNvSpPr txBox="1">
            <a:spLocks/>
          </p:cNvSpPr>
          <p:nvPr/>
        </p:nvSpPr>
        <p:spPr>
          <a:xfrm>
            <a:off x="6229979" y="2651349"/>
            <a:ext cx="4572000" cy="287022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The function “</a:t>
            </a:r>
            <a:r>
              <a:rPr lang="en-US" dirty="0" err="1"/>
              <a:t>read.data</a:t>
            </a:r>
            <a:r>
              <a:rPr lang="en-US" dirty="0"/>
              <a:t>()” would work…but I want to show off the “Import Dataset” button</a:t>
            </a:r>
          </a:p>
          <a:p>
            <a:r>
              <a:rPr lang="en-US" dirty="0"/>
              <a:t>Impressive dialog box with options and preview</a:t>
            </a:r>
          </a:p>
          <a:p>
            <a:endParaRPr lang="en-US" dirty="0"/>
          </a:p>
        </p:txBody>
      </p:sp>
    </p:spTree>
    <p:extLst>
      <p:ext uri="{BB962C8B-B14F-4D97-AF65-F5344CB8AC3E}">
        <p14:creationId xmlns:p14="http://schemas.microsoft.com/office/powerpoint/2010/main" val="2431486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B8EE-9D6B-4820-87E0-6DAF90F3B8AE}"/>
              </a:ext>
            </a:extLst>
          </p:cNvPr>
          <p:cNvSpPr>
            <a:spLocks noGrp="1"/>
          </p:cNvSpPr>
          <p:nvPr>
            <p:ph type="title"/>
          </p:nvPr>
        </p:nvSpPr>
        <p:spPr>
          <a:xfrm>
            <a:off x="8677501" y="871600"/>
            <a:ext cx="2768321" cy="1303867"/>
          </a:xfrm>
        </p:spPr>
        <p:txBody>
          <a:bodyPr>
            <a:normAutofit fontScale="90000"/>
          </a:bodyPr>
          <a:lstStyle/>
          <a:p>
            <a:r>
              <a:rPr lang="en-US" b="1" dirty="0"/>
              <a:t>Not Available Data</a:t>
            </a:r>
          </a:p>
        </p:txBody>
      </p:sp>
      <p:sp>
        <p:nvSpPr>
          <p:cNvPr id="3" name="Content Placeholder 2">
            <a:extLst>
              <a:ext uri="{FF2B5EF4-FFF2-40B4-BE49-F238E27FC236}">
                <a16:creationId xmlns:a16="http://schemas.microsoft.com/office/drawing/2014/main" id="{08DD942A-1BEF-4729-8B3F-BF991E90CD1D}"/>
              </a:ext>
            </a:extLst>
          </p:cNvPr>
          <p:cNvSpPr>
            <a:spLocks noGrp="1"/>
          </p:cNvSpPr>
          <p:nvPr>
            <p:ph idx="1"/>
          </p:nvPr>
        </p:nvSpPr>
        <p:spPr>
          <a:xfrm>
            <a:off x="798845" y="3893736"/>
            <a:ext cx="2964755" cy="2140299"/>
          </a:xfrm>
        </p:spPr>
        <p:txBody>
          <a:bodyPr/>
          <a:lstStyle/>
          <a:p>
            <a:r>
              <a:rPr lang="en-US" dirty="0"/>
              <a:t>Sometimes some data is missing and/or unknown</a:t>
            </a:r>
          </a:p>
          <a:p>
            <a:r>
              <a:rPr lang="en-US" dirty="0"/>
              <a:t>We can work around that</a:t>
            </a:r>
          </a:p>
        </p:txBody>
      </p:sp>
      <p:sp>
        <p:nvSpPr>
          <p:cNvPr id="4" name="Date Placeholder 3">
            <a:extLst>
              <a:ext uri="{FF2B5EF4-FFF2-40B4-BE49-F238E27FC236}">
                <a16:creationId xmlns:a16="http://schemas.microsoft.com/office/drawing/2014/main" id="{BC813A7A-1C13-430B-AD98-E658BCA1EBB2}"/>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DC2AFD97-C7C0-4B2E-955E-41BDFAA31F2B}"/>
              </a:ext>
            </a:extLst>
          </p:cNvPr>
          <p:cNvSpPr>
            <a:spLocks noGrp="1"/>
          </p:cNvSpPr>
          <p:nvPr>
            <p:ph type="sldNum" sz="quarter" idx="12"/>
          </p:nvPr>
        </p:nvSpPr>
        <p:spPr/>
        <p:txBody>
          <a:bodyPr/>
          <a:lstStyle/>
          <a:p>
            <a:fld id="{6D22F896-40B5-4ADD-8801-0D06FADFA095}" type="slidenum">
              <a:rPr lang="en-US" smtClean="0"/>
              <a:t>47</a:t>
            </a:fld>
            <a:endParaRPr lang="en-US" dirty="0"/>
          </a:p>
        </p:txBody>
      </p:sp>
      <p:pic>
        <p:nvPicPr>
          <p:cNvPr id="6" name="Picture 5">
            <a:extLst>
              <a:ext uri="{FF2B5EF4-FFF2-40B4-BE49-F238E27FC236}">
                <a16:creationId xmlns:a16="http://schemas.microsoft.com/office/drawing/2014/main" id="{7F9A63CA-5F1E-4937-A62B-B0FABD228033}"/>
              </a:ext>
            </a:extLst>
          </p:cNvPr>
          <p:cNvPicPr>
            <a:picLocks noChangeAspect="1"/>
          </p:cNvPicPr>
          <p:nvPr/>
        </p:nvPicPr>
        <p:blipFill rotWithShape="1">
          <a:blip r:embed="rId3"/>
          <a:srcRect r="47995" b="66667"/>
          <a:stretch/>
        </p:blipFill>
        <p:spPr>
          <a:xfrm>
            <a:off x="643094" y="612949"/>
            <a:ext cx="8224576" cy="2965278"/>
          </a:xfrm>
          <a:prstGeom prst="rect">
            <a:avLst/>
          </a:prstGeom>
        </p:spPr>
      </p:pic>
      <p:pic>
        <p:nvPicPr>
          <p:cNvPr id="7" name="Picture 6">
            <a:extLst>
              <a:ext uri="{FF2B5EF4-FFF2-40B4-BE49-F238E27FC236}">
                <a16:creationId xmlns:a16="http://schemas.microsoft.com/office/drawing/2014/main" id="{F333C5CC-D445-4566-95A1-BA60BE79FD38}"/>
              </a:ext>
            </a:extLst>
          </p:cNvPr>
          <p:cNvPicPr>
            <a:picLocks noChangeAspect="1"/>
          </p:cNvPicPr>
          <p:nvPr/>
        </p:nvPicPr>
        <p:blipFill rotWithShape="1">
          <a:blip r:embed="rId3"/>
          <a:srcRect t="64981" r="47995" b="6740"/>
          <a:stretch/>
        </p:blipFill>
        <p:spPr>
          <a:xfrm>
            <a:off x="3763600" y="3511899"/>
            <a:ext cx="7736737" cy="2366387"/>
          </a:xfrm>
          <a:prstGeom prst="rect">
            <a:avLst/>
          </a:prstGeom>
        </p:spPr>
      </p:pic>
    </p:spTree>
    <p:extLst>
      <p:ext uri="{BB962C8B-B14F-4D97-AF65-F5344CB8AC3E}">
        <p14:creationId xmlns:p14="http://schemas.microsoft.com/office/powerpoint/2010/main" val="1943354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0631-545D-43DD-93FB-0D86CDDD9049}"/>
              </a:ext>
            </a:extLst>
          </p:cNvPr>
          <p:cNvSpPr>
            <a:spLocks noGrp="1"/>
          </p:cNvSpPr>
          <p:nvPr>
            <p:ph type="title"/>
          </p:nvPr>
        </p:nvSpPr>
        <p:spPr/>
        <p:txBody>
          <a:bodyPr/>
          <a:lstStyle/>
          <a:p>
            <a:r>
              <a:rPr lang="en-US" b="1" dirty="0"/>
              <a:t>Importing Data: Different Formats</a:t>
            </a:r>
          </a:p>
        </p:txBody>
      </p:sp>
      <p:pic>
        <p:nvPicPr>
          <p:cNvPr id="6" name="Content Placeholder 5">
            <a:extLst>
              <a:ext uri="{FF2B5EF4-FFF2-40B4-BE49-F238E27FC236}">
                <a16:creationId xmlns:a16="http://schemas.microsoft.com/office/drawing/2014/main" id="{C4BCEEB5-EB16-49A8-8C12-B4E4AC93DC5A}"/>
              </a:ext>
            </a:extLst>
          </p:cNvPr>
          <p:cNvPicPr>
            <a:picLocks noGrp="1" noChangeAspect="1"/>
          </p:cNvPicPr>
          <p:nvPr>
            <p:ph idx="1"/>
          </p:nvPr>
        </p:nvPicPr>
        <p:blipFill rotWithShape="1">
          <a:blip r:embed="rId3"/>
          <a:srcRect l="51590" t="-16" r="21068" b="56712"/>
          <a:stretch/>
        </p:blipFill>
        <p:spPr>
          <a:xfrm>
            <a:off x="818940" y="2474288"/>
            <a:ext cx="4079631" cy="3634412"/>
          </a:xfrm>
          <a:prstGeom prst="rect">
            <a:avLst/>
          </a:prstGeom>
        </p:spPr>
      </p:pic>
      <p:sp>
        <p:nvSpPr>
          <p:cNvPr id="4" name="Date Placeholder 3">
            <a:extLst>
              <a:ext uri="{FF2B5EF4-FFF2-40B4-BE49-F238E27FC236}">
                <a16:creationId xmlns:a16="http://schemas.microsoft.com/office/drawing/2014/main" id="{31FC5A23-E3C8-4D85-A2A4-6E5F49EA6B8C}"/>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BAF60363-040A-43F4-AE56-3DACF10D68C8}"/>
              </a:ext>
            </a:extLst>
          </p:cNvPr>
          <p:cNvSpPr>
            <a:spLocks noGrp="1"/>
          </p:cNvSpPr>
          <p:nvPr>
            <p:ph type="sldNum" sz="quarter" idx="12"/>
          </p:nvPr>
        </p:nvSpPr>
        <p:spPr/>
        <p:txBody>
          <a:bodyPr/>
          <a:lstStyle/>
          <a:p>
            <a:fld id="{6D22F896-40B5-4ADD-8801-0D06FADFA095}" type="slidenum">
              <a:rPr lang="en-US" smtClean="0"/>
              <a:t>48</a:t>
            </a:fld>
            <a:endParaRPr lang="en-US" dirty="0"/>
          </a:p>
        </p:txBody>
      </p:sp>
      <p:pic>
        <p:nvPicPr>
          <p:cNvPr id="7" name="Picture 6">
            <a:extLst>
              <a:ext uri="{FF2B5EF4-FFF2-40B4-BE49-F238E27FC236}">
                <a16:creationId xmlns:a16="http://schemas.microsoft.com/office/drawing/2014/main" id="{02D59D68-A9FA-49D3-895A-FD7308EE0EAA}"/>
              </a:ext>
            </a:extLst>
          </p:cNvPr>
          <p:cNvPicPr>
            <a:picLocks noChangeAspect="1"/>
          </p:cNvPicPr>
          <p:nvPr/>
        </p:nvPicPr>
        <p:blipFill rotWithShape="1">
          <a:blip r:embed="rId4"/>
          <a:srcRect l="43063" t="36569" r="43154" b="38388"/>
          <a:stretch/>
        </p:blipFill>
        <p:spPr>
          <a:xfrm>
            <a:off x="4898571" y="2445844"/>
            <a:ext cx="3356148" cy="3430024"/>
          </a:xfrm>
          <a:prstGeom prst="rect">
            <a:avLst/>
          </a:prstGeom>
        </p:spPr>
      </p:pic>
      <p:sp>
        <p:nvSpPr>
          <p:cNvPr id="8" name="Content Placeholder 2">
            <a:extLst>
              <a:ext uri="{FF2B5EF4-FFF2-40B4-BE49-F238E27FC236}">
                <a16:creationId xmlns:a16="http://schemas.microsoft.com/office/drawing/2014/main" id="{4F1A281E-B9C9-496D-BB8A-9F17843D9B2F}"/>
              </a:ext>
            </a:extLst>
          </p:cNvPr>
          <p:cNvSpPr txBox="1">
            <a:spLocks/>
          </p:cNvSpPr>
          <p:nvPr/>
        </p:nvSpPr>
        <p:spPr>
          <a:xfrm>
            <a:off x="8455690" y="2551212"/>
            <a:ext cx="2964755" cy="3417788"/>
          </a:xfrm>
          <a:prstGeom prst="rect">
            <a:avLst/>
          </a:prstGeom>
        </p:spPr>
        <p:txBody>
          <a:bodyPr vert="horz" lIns="91440" tIns="45720" rIns="91440" bIns="45720" rtlCol="0" anchor="t">
            <a:normAutofit fontScale="925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R cannot read other types of data files without some additional functionality. The way to add is via packages.</a:t>
            </a:r>
          </a:p>
          <a:p>
            <a:r>
              <a:rPr lang="en-US" dirty="0" err="1"/>
              <a:t>Rstudio</a:t>
            </a:r>
            <a:r>
              <a:rPr lang="en-US" dirty="0"/>
              <a:t> recognizes you need additional help.</a:t>
            </a:r>
          </a:p>
        </p:txBody>
      </p:sp>
    </p:spTree>
    <p:extLst>
      <p:ext uri="{BB962C8B-B14F-4D97-AF65-F5344CB8AC3E}">
        <p14:creationId xmlns:p14="http://schemas.microsoft.com/office/powerpoint/2010/main" val="708046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D964-D524-4125-BACF-6E72480259EE}"/>
              </a:ext>
            </a:extLst>
          </p:cNvPr>
          <p:cNvSpPr>
            <a:spLocks noGrp="1"/>
          </p:cNvSpPr>
          <p:nvPr>
            <p:ph type="title"/>
          </p:nvPr>
        </p:nvSpPr>
        <p:spPr/>
        <p:txBody>
          <a:bodyPr/>
          <a:lstStyle/>
          <a:p>
            <a:r>
              <a:rPr lang="en-US" b="1" dirty="0"/>
              <a:t>Installing Necessary Packages</a:t>
            </a:r>
          </a:p>
        </p:txBody>
      </p:sp>
      <p:sp>
        <p:nvSpPr>
          <p:cNvPr id="3" name="Content Placeholder 2">
            <a:extLst>
              <a:ext uri="{FF2B5EF4-FFF2-40B4-BE49-F238E27FC236}">
                <a16:creationId xmlns:a16="http://schemas.microsoft.com/office/drawing/2014/main" id="{49217DD1-DF74-4A4D-9F81-AA623289BCEB}"/>
              </a:ext>
            </a:extLst>
          </p:cNvPr>
          <p:cNvSpPr>
            <a:spLocks noGrp="1"/>
          </p:cNvSpPr>
          <p:nvPr>
            <p:ph idx="1"/>
          </p:nvPr>
        </p:nvSpPr>
        <p:spPr/>
        <p:txBody>
          <a:bodyPr>
            <a:normAutofit/>
          </a:bodyPr>
          <a:lstStyle/>
          <a:p>
            <a:r>
              <a:rPr lang="en-US" dirty="0"/>
              <a:t>Adding functionality comes in two portions</a:t>
            </a:r>
          </a:p>
          <a:p>
            <a:pPr lvl="1"/>
            <a:r>
              <a:rPr lang="en-US" dirty="0"/>
              <a:t>Download stuff to your computer</a:t>
            </a:r>
          </a:p>
          <a:p>
            <a:pPr lvl="1"/>
            <a:r>
              <a:rPr lang="en-US" dirty="0"/>
              <a:t>Install stuff so that R can use it.</a:t>
            </a:r>
          </a:p>
          <a:p>
            <a:r>
              <a:rPr lang="en-US" dirty="0" err="1"/>
              <a:t>RStudio</a:t>
            </a:r>
            <a:r>
              <a:rPr lang="en-US" dirty="0"/>
              <a:t> knows what to do to import Excel files</a:t>
            </a:r>
          </a:p>
          <a:p>
            <a:r>
              <a:rPr lang="en-US" dirty="0"/>
              <a:t>I use a stats package for Stata, so installed this package as well</a:t>
            </a:r>
          </a:p>
        </p:txBody>
      </p:sp>
      <p:sp>
        <p:nvSpPr>
          <p:cNvPr id="4" name="Date Placeholder 3">
            <a:extLst>
              <a:ext uri="{FF2B5EF4-FFF2-40B4-BE49-F238E27FC236}">
                <a16:creationId xmlns:a16="http://schemas.microsoft.com/office/drawing/2014/main" id="{7DB34045-1DC5-4C19-BC3F-541BC8A223F0}"/>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F96C138F-2B90-4011-8964-77809A159E51}"/>
              </a:ext>
            </a:extLst>
          </p:cNvPr>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1580591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8839200" y="640831"/>
            <a:ext cx="2728686" cy="1573863"/>
          </a:xfrm>
        </p:spPr>
        <p:txBody>
          <a:bodyPr>
            <a:normAutofit/>
          </a:bodyPr>
          <a:lstStyle/>
          <a:p>
            <a:pPr algn="l"/>
            <a:r>
              <a:rPr lang="en-US" b="1" dirty="0"/>
              <a:t>“R GUI”</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7358743" y="2439663"/>
            <a:ext cx="4064000" cy="3240261"/>
          </a:xfrm>
        </p:spPr>
        <p:txBody>
          <a:bodyPr>
            <a:normAutofit lnSpcReduction="10000"/>
          </a:bodyPr>
          <a:lstStyle/>
          <a:p>
            <a:r>
              <a:rPr lang="en-US" sz="1800" dirty="0"/>
              <a:t>The free documentation that comes from “CRAN” assumes you will use this interface.</a:t>
            </a:r>
          </a:p>
          <a:p>
            <a:pPr lvl="1"/>
            <a:r>
              <a:rPr lang="en-US" sz="1400" dirty="0"/>
              <a:t>And some other books/PDFs/Videos assume this as well.</a:t>
            </a:r>
          </a:p>
          <a:p>
            <a:endParaRPr lang="en-US" sz="1800" dirty="0"/>
          </a:p>
          <a:p>
            <a:r>
              <a:rPr lang="en-US" sz="1800" dirty="0"/>
              <a:t>But there is a better one: the free and open source “</a:t>
            </a:r>
            <a:r>
              <a:rPr lang="en-US" sz="1800" dirty="0" err="1"/>
              <a:t>RStudio</a:t>
            </a:r>
            <a:r>
              <a:rPr lang="en-US" sz="1800" dirty="0"/>
              <a:t>.”</a:t>
            </a:r>
          </a:p>
          <a:p>
            <a:endParaRPr lang="en-US" sz="1800" dirty="0"/>
          </a:p>
          <a:p>
            <a:r>
              <a:rPr lang="en-US" sz="1800" dirty="0"/>
              <a:t>I hope both of these are multi-platform</a:t>
            </a:r>
          </a:p>
        </p:txBody>
      </p:sp>
      <p:sp>
        <p:nvSpPr>
          <p:cNvPr id="4" name="Date Placeholder 3">
            <a:extLst>
              <a:ext uri="{FF2B5EF4-FFF2-40B4-BE49-F238E27FC236}">
                <a16:creationId xmlns:a16="http://schemas.microsoft.com/office/drawing/2014/main" id="{7D4F9D3C-5662-419F-BFDA-17D2C1DD9658}"/>
              </a:ext>
            </a:extLst>
          </p:cNvPr>
          <p:cNvSpPr>
            <a:spLocks noGrp="1"/>
          </p:cNvSpPr>
          <p:nvPr>
            <p:ph type="dt" sz="half" idx="10"/>
          </p:nvPr>
        </p:nvSpPr>
        <p:spPr/>
        <p:txBody>
          <a:bodyPr/>
          <a:lstStyle/>
          <a:p>
            <a:fld id="{518C0359-9313-4749-8EDE-97D3E6DFC536}" type="datetime1">
              <a:rPr lang="en-US" smtClean="0"/>
              <a:t>10/23/2018</a:t>
            </a:fld>
            <a:endParaRPr lang="en-US" dirty="0"/>
          </a:p>
        </p:txBody>
      </p:sp>
      <p:sp>
        <p:nvSpPr>
          <p:cNvPr id="5" name="Slide Number Placeholder 4">
            <a:extLst>
              <a:ext uri="{FF2B5EF4-FFF2-40B4-BE49-F238E27FC236}">
                <a16:creationId xmlns:a16="http://schemas.microsoft.com/office/drawing/2014/main" id="{890193AC-1B43-4DF1-A049-CCA8A0F39DBB}"/>
              </a:ext>
            </a:extLst>
          </p:cNvPr>
          <p:cNvSpPr>
            <a:spLocks noGrp="1"/>
          </p:cNvSpPr>
          <p:nvPr>
            <p:ph type="sldNum" sz="quarter" idx="12"/>
          </p:nvPr>
        </p:nvSpPr>
        <p:spPr/>
        <p:txBody>
          <a:bodyPr/>
          <a:lstStyle/>
          <a:p>
            <a:fld id="{6D22F896-40B5-4ADD-8801-0D06FADFA095}" type="slidenum">
              <a:rPr lang="en-US" smtClean="0"/>
              <a:t>5</a:t>
            </a:fld>
            <a:endParaRPr lang="en-US" dirty="0"/>
          </a:p>
        </p:txBody>
      </p:sp>
      <p:pic>
        <p:nvPicPr>
          <p:cNvPr id="3" name="Picture 2">
            <a:extLst>
              <a:ext uri="{FF2B5EF4-FFF2-40B4-BE49-F238E27FC236}">
                <a16:creationId xmlns:a16="http://schemas.microsoft.com/office/drawing/2014/main" id="{46361BEA-EB22-4D98-8384-F77E39F62DCD}"/>
              </a:ext>
            </a:extLst>
          </p:cNvPr>
          <p:cNvPicPr>
            <a:picLocks noChangeAspect="1"/>
          </p:cNvPicPr>
          <p:nvPr/>
        </p:nvPicPr>
        <p:blipFill rotWithShape="1">
          <a:blip r:embed="rId3"/>
          <a:srcRect r="47134" b="29337"/>
          <a:stretch/>
        </p:blipFill>
        <p:spPr>
          <a:xfrm>
            <a:off x="624114" y="970766"/>
            <a:ext cx="6697348" cy="5035455"/>
          </a:xfrm>
          <a:prstGeom prst="rect">
            <a:avLst/>
          </a:prstGeom>
        </p:spPr>
      </p:pic>
    </p:spTree>
    <p:extLst>
      <p:ext uri="{BB962C8B-B14F-4D97-AF65-F5344CB8AC3E}">
        <p14:creationId xmlns:p14="http://schemas.microsoft.com/office/powerpoint/2010/main" val="3193300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791A8-72EB-4D4A-9F6E-E22DE18112EF}"/>
              </a:ext>
            </a:extLst>
          </p:cNvPr>
          <p:cNvSpPr>
            <a:spLocks noGrp="1"/>
          </p:cNvSpPr>
          <p:nvPr>
            <p:ph type="title"/>
          </p:nvPr>
        </p:nvSpPr>
        <p:spPr/>
        <p:txBody>
          <a:bodyPr/>
          <a:lstStyle/>
          <a:p>
            <a:r>
              <a:rPr lang="en-US" b="1" dirty="0"/>
              <a:t>Installing Other Packages</a:t>
            </a:r>
          </a:p>
        </p:txBody>
      </p:sp>
      <p:sp>
        <p:nvSpPr>
          <p:cNvPr id="3" name="Content Placeholder 2">
            <a:extLst>
              <a:ext uri="{FF2B5EF4-FFF2-40B4-BE49-F238E27FC236}">
                <a16:creationId xmlns:a16="http://schemas.microsoft.com/office/drawing/2014/main" id="{F325F058-1DF4-407D-A994-98E2685EAAEF}"/>
              </a:ext>
            </a:extLst>
          </p:cNvPr>
          <p:cNvSpPr>
            <a:spLocks noGrp="1"/>
          </p:cNvSpPr>
          <p:nvPr>
            <p:ph idx="1"/>
          </p:nvPr>
        </p:nvSpPr>
        <p:spPr/>
        <p:txBody>
          <a:bodyPr/>
          <a:lstStyle/>
          <a:p>
            <a:r>
              <a:rPr lang="en-US" dirty="0"/>
              <a:t>Via </a:t>
            </a:r>
            <a:r>
              <a:rPr lang="en-US" dirty="0" err="1"/>
              <a:t>Rstudio</a:t>
            </a:r>
            <a:r>
              <a:rPr lang="en-US" dirty="0"/>
              <a:t>: </a:t>
            </a:r>
            <a:r>
              <a:rPr lang="en-US" dirty="0">
                <a:latin typeface="Arial" panose="020B0604020202020204" pitchFamily="34" charset="0"/>
                <a:cs typeface="Arial" panose="020B0604020202020204" pitchFamily="34" charset="0"/>
              </a:rPr>
              <a:t>Tools &gt; Install Packages</a:t>
            </a:r>
            <a:r>
              <a:rPr lang="en-US" dirty="0"/>
              <a:t>… dialog box</a:t>
            </a:r>
          </a:p>
          <a:p>
            <a:r>
              <a:rPr lang="en-US" dirty="0"/>
              <a:t>Directly in r: command is	</a:t>
            </a:r>
            <a:r>
              <a:rPr lang="en-US" dirty="0" err="1">
                <a:latin typeface="Arial" panose="020B0604020202020204" pitchFamily="34" charset="0"/>
                <a:cs typeface="Arial" panose="020B0604020202020204" pitchFamily="34" charset="0"/>
              </a:rPr>
              <a:t>install.packages</a:t>
            </a:r>
            <a:r>
              <a:rPr lang="en-US" dirty="0">
                <a:latin typeface="Arial" panose="020B0604020202020204" pitchFamily="34" charset="0"/>
                <a:cs typeface="Arial" panose="020B0604020202020204" pitchFamily="34" charset="0"/>
              </a:rPr>
              <a:t>(&lt;package.name&gt;)</a:t>
            </a:r>
          </a:p>
        </p:txBody>
      </p:sp>
      <p:sp>
        <p:nvSpPr>
          <p:cNvPr id="4" name="Date Placeholder 3">
            <a:extLst>
              <a:ext uri="{FF2B5EF4-FFF2-40B4-BE49-F238E27FC236}">
                <a16:creationId xmlns:a16="http://schemas.microsoft.com/office/drawing/2014/main" id="{0F9F0DD1-143B-4ED9-8469-5B5F69EDA0E1}"/>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0AB67657-BD26-44BF-9856-2DBF76175E2B}"/>
              </a:ext>
            </a:extLst>
          </p:cNvPr>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3965254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B8B0-CF33-4BDB-8F01-0D83CA69C6E1}"/>
              </a:ext>
            </a:extLst>
          </p:cNvPr>
          <p:cNvSpPr>
            <a:spLocks noGrp="1"/>
          </p:cNvSpPr>
          <p:nvPr>
            <p:ph type="title"/>
          </p:nvPr>
        </p:nvSpPr>
        <p:spPr>
          <a:xfrm>
            <a:off x="6385726" y="982132"/>
            <a:ext cx="4510871" cy="1303867"/>
          </a:xfrm>
        </p:spPr>
        <p:txBody>
          <a:bodyPr>
            <a:normAutofit fontScale="90000"/>
          </a:bodyPr>
          <a:lstStyle/>
          <a:p>
            <a:r>
              <a:rPr lang="en-US" dirty="0"/>
              <a:t>Importing Excel is Nice</a:t>
            </a:r>
          </a:p>
        </p:txBody>
      </p:sp>
      <p:pic>
        <p:nvPicPr>
          <p:cNvPr id="6" name="Content Placeholder 5">
            <a:extLst>
              <a:ext uri="{FF2B5EF4-FFF2-40B4-BE49-F238E27FC236}">
                <a16:creationId xmlns:a16="http://schemas.microsoft.com/office/drawing/2014/main" id="{8B6668FA-6486-4811-90E5-A3044ABB258C}"/>
              </a:ext>
            </a:extLst>
          </p:cNvPr>
          <p:cNvPicPr>
            <a:picLocks noGrp="1" noChangeAspect="1"/>
          </p:cNvPicPr>
          <p:nvPr>
            <p:ph idx="1"/>
          </p:nvPr>
        </p:nvPicPr>
        <p:blipFill rotWithShape="1">
          <a:blip r:embed="rId3"/>
          <a:srcRect l="6281" t="11989" r="5918" b="10610"/>
          <a:stretch/>
        </p:blipFill>
        <p:spPr>
          <a:xfrm>
            <a:off x="828988" y="783772"/>
            <a:ext cx="10550769" cy="5201574"/>
          </a:xfrm>
          <a:prstGeom prst="rect">
            <a:avLst/>
          </a:prstGeom>
        </p:spPr>
      </p:pic>
      <p:sp>
        <p:nvSpPr>
          <p:cNvPr id="4" name="Date Placeholder 3">
            <a:extLst>
              <a:ext uri="{FF2B5EF4-FFF2-40B4-BE49-F238E27FC236}">
                <a16:creationId xmlns:a16="http://schemas.microsoft.com/office/drawing/2014/main" id="{83216E8E-E5F2-4F3E-8A44-DE1E2B65DC80}"/>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ACF89882-304B-40F4-A4A4-A401F173B670}"/>
              </a:ext>
            </a:extLst>
          </p:cNvPr>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2562001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1C09-A33B-4219-8E09-D45E8247A942}"/>
              </a:ext>
            </a:extLst>
          </p:cNvPr>
          <p:cNvSpPr>
            <a:spLocks noGrp="1"/>
          </p:cNvSpPr>
          <p:nvPr>
            <p:ph type="title"/>
          </p:nvPr>
        </p:nvSpPr>
        <p:spPr>
          <a:xfrm>
            <a:off x="8033656" y="982132"/>
            <a:ext cx="2862941" cy="1303867"/>
          </a:xfrm>
        </p:spPr>
        <p:txBody>
          <a:bodyPr/>
          <a:lstStyle/>
          <a:p>
            <a:r>
              <a:rPr lang="en-US" b="1" dirty="0"/>
              <a:t>Importing</a:t>
            </a:r>
          </a:p>
        </p:txBody>
      </p:sp>
      <p:pic>
        <p:nvPicPr>
          <p:cNvPr id="6" name="Content Placeholder 5">
            <a:extLst>
              <a:ext uri="{FF2B5EF4-FFF2-40B4-BE49-F238E27FC236}">
                <a16:creationId xmlns:a16="http://schemas.microsoft.com/office/drawing/2014/main" id="{0B70B181-9381-4D7A-B577-CE69D22C41C4}"/>
              </a:ext>
            </a:extLst>
          </p:cNvPr>
          <p:cNvPicPr>
            <a:picLocks noGrp="1" noChangeAspect="1"/>
          </p:cNvPicPr>
          <p:nvPr>
            <p:ph idx="1"/>
          </p:nvPr>
        </p:nvPicPr>
        <p:blipFill rotWithShape="1">
          <a:blip r:embed="rId2"/>
          <a:srcRect r="30999" b="4384"/>
          <a:stretch/>
        </p:blipFill>
        <p:spPr>
          <a:xfrm>
            <a:off x="845706" y="773881"/>
            <a:ext cx="7002057" cy="5457916"/>
          </a:xfrm>
          <a:prstGeom prst="rect">
            <a:avLst/>
          </a:prstGeom>
        </p:spPr>
      </p:pic>
      <p:sp>
        <p:nvSpPr>
          <p:cNvPr id="4" name="Date Placeholder 3">
            <a:extLst>
              <a:ext uri="{FF2B5EF4-FFF2-40B4-BE49-F238E27FC236}">
                <a16:creationId xmlns:a16="http://schemas.microsoft.com/office/drawing/2014/main" id="{53129035-2778-4E3F-A4D3-9B8D14A0D227}"/>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CD0B9EDD-2635-4236-A59E-C5BE0B4063CF}"/>
              </a:ext>
            </a:extLst>
          </p:cNvPr>
          <p:cNvSpPr>
            <a:spLocks noGrp="1"/>
          </p:cNvSpPr>
          <p:nvPr>
            <p:ph type="sldNum" sz="quarter" idx="12"/>
          </p:nvPr>
        </p:nvSpPr>
        <p:spPr/>
        <p:txBody>
          <a:bodyPr/>
          <a:lstStyle/>
          <a:p>
            <a:fld id="{6D22F896-40B5-4ADD-8801-0D06FADFA095}" type="slidenum">
              <a:rPr lang="en-US" smtClean="0"/>
              <a:t>52</a:t>
            </a:fld>
            <a:endParaRPr lang="en-US" dirty="0"/>
          </a:p>
        </p:txBody>
      </p:sp>
      <p:sp>
        <p:nvSpPr>
          <p:cNvPr id="7" name="Content Placeholder 2">
            <a:extLst>
              <a:ext uri="{FF2B5EF4-FFF2-40B4-BE49-F238E27FC236}">
                <a16:creationId xmlns:a16="http://schemas.microsoft.com/office/drawing/2014/main" id="{75BCD426-52BA-49DF-B146-9E61ABD49806}"/>
              </a:ext>
            </a:extLst>
          </p:cNvPr>
          <p:cNvSpPr txBox="1">
            <a:spLocks/>
          </p:cNvSpPr>
          <p:nvPr/>
        </p:nvSpPr>
        <p:spPr>
          <a:xfrm>
            <a:off x="7993464" y="2551212"/>
            <a:ext cx="3426981" cy="341778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err="1"/>
              <a:t>RStudio</a:t>
            </a:r>
            <a:r>
              <a:rPr lang="en-US" dirty="0"/>
              <a:t> shows me the contents of the file</a:t>
            </a:r>
          </a:p>
          <a:p>
            <a:r>
              <a:rPr lang="en-US" dirty="0" err="1"/>
              <a:t>Rstudio</a:t>
            </a:r>
            <a:r>
              <a:rPr lang="en-US" dirty="0"/>
              <a:t> shows me the command to run in R.</a:t>
            </a:r>
          </a:p>
          <a:p>
            <a:r>
              <a:rPr lang="en-US" dirty="0"/>
              <a:t>PS: the last line is not really data – R at knows something looks funny about it.</a:t>
            </a:r>
          </a:p>
        </p:txBody>
      </p:sp>
    </p:spTree>
    <p:extLst>
      <p:ext uri="{BB962C8B-B14F-4D97-AF65-F5344CB8AC3E}">
        <p14:creationId xmlns:p14="http://schemas.microsoft.com/office/powerpoint/2010/main" val="3352966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AD34-D82A-4746-9ADC-35D678F1E2B7}"/>
              </a:ext>
            </a:extLst>
          </p:cNvPr>
          <p:cNvSpPr>
            <a:spLocks noGrp="1"/>
          </p:cNvSpPr>
          <p:nvPr>
            <p:ph type="title"/>
          </p:nvPr>
        </p:nvSpPr>
        <p:spPr/>
        <p:txBody>
          <a:bodyPr/>
          <a:lstStyle/>
          <a:p>
            <a:r>
              <a:rPr lang="en-US" b="1" dirty="0"/>
              <a:t>Viewing Data</a:t>
            </a:r>
          </a:p>
        </p:txBody>
      </p:sp>
      <p:sp>
        <p:nvSpPr>
          <p:cNvPr id="3" name="Content Placeholder 2">
            <a:extLst>
              <a:ext uri="{FF2B5EF4-FFF2-40B4-BE49-F238E27FC236}">
                <a16:creationId xmlns:a16="http://schemas.microsoft.com/office/drawing/2014/main" id="{FD7FE59D-84AE-40A3-9306-F134711C3E96}"/>
              </a:ext>
            </a:extLst>
          </p:cNvPr>
          <p:cNvSpPr>
            <a:spLocks noGrp="1"/>
          </p:cNvSpPr>
          <p:nvPr>
            <p:ph idx="1"/>
          </p:nvPr>
        </p:nvSpPr>
        <p:spPr>
          <a:xfrm>
            <a:off x="9211927" y="2556932"/>
            <a:ext cx="1684670" cy="3318936"/>
          </a:xfrm>
        </p:spPr>
        <p:txBody>
          <a:bodyPr/>
          <a:lstStyle/>
          <a:p>
            <a:r>
              <a:rPr lang="en-US" dirty="0"/>
              <a:t>Print()</a:t>
            </a:r>
          </a:p>
          <a:p>
            <a:r>
              <a:rPr lang="en-US" dirty="0"/>
              <a:t>Head()</a:t>
            </a:r>
          </a:p>
          <a:p>
            <a:r>
              <a:rPr lang="en-US" dirty="0" err="1"/>
              <a:t>Str</a:t>
            </a:r>
            <a:r>
              <a:rPr lang="en-US" dirty="0"/>
              <a:t>()</a:t>
            </a:r>
          </a:p>
          <a:p>
            <a:r>
              <a:rPr lang="en-US" dirty="0"/>
              <a:t>Names()</a:t>
            </a:r>
          </a:p>
          <a:p>
            <a:r>
              <a:rPr lang="en-US" dirty="0"/>
              <a:t>ls()</a:t>
            </a:r>
          </a:p>
        </p:txBody>
      </p:sp>
      <p:sp>
        <p:nvSpPr>
          <p:cNvPr id="4" name="Date Placeholder 3">
            <a:extLst>
              <a:ext uri="{FF2B5EF4-FFF2-40B4-BE49-F238E27FC236}">
                <a16:creationId xmlns:a16="http://schemas.microsoft.com/office/drawing/2014/main" id="{CDEA3309-84FC-48AF-9644-7CD0A535C9B3}"/>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3B609F53-9A14-451C-B771-248352A42E7A}"/>
              </a:ext>
            </a:extLst>
          </p:cNvPr>
          <p:cNvSpPr>
            <a:spLocks noGrp="1"/>
          </p:cNvSpPr>
          <p:nvPr>
            <p:ph type="sldNum" sz="quarter" idx="12"/>
          </p:nvPr>
        </p:nvSpPr>
        <p:spPr/>
        <p:txBody>
          <a:bodyPr/>
          <a:lstStyle/>
          <a:p>
            <a:fld id="{6D22F896-40B5-4ADD-8801-0D06FADFA095}" type="slidenum">
              <a:rPr lang="en-US" smtClean="0"/>
              <a:t>53</a:t>
            </a:fld>
            <a:endParaRPr lang="en-US" dirty="0"/>
          </a:p>
        </p:txBody>
      </p:sp>
      <p:pic>
        <p:nvPicPr>
          <p:cNvPr id="6" name="Picture 5">
            <a:extLst>
              <a:ext uri="{FF2B5EF4-FFF2-40B4-BE49-F238E27FC236}">
                <a16:creationId xmlns:a16="http://schemas.microsoft.com/office/drawing/2014/main" id="{5A8349B2-C65F-4F4B-8221-8CF5BCA67EEC}"/>
              </a:ext>
            </a:extLst>
          </p:cNvPr>
          <p:cNvPicPr>
            <a:picLocks noChangeAspect="1"/>
          </p:cNvPicPr>
          <p:nvPr/>
        </p:nvPicPr>
        <p:blipFill rotWithShape="1">
          <a:blip r:embed="rId3"/>
          <a:srcRect t="7254" r="40123" b="46108"/>
          <a:stretch/>
        </p:blipFill>
        <p:spPr>
          <a:xfrm>
            <a:off x="763674" y="2397647"/>
            <a:ext cx="8373443" cy="3668744"/>
          </a:xfrm>
          <a:prstGeom prst="rect">
            <a:avLst/>
          </a:prstGeom>
        </p:spPr>
      </p:pic>
    </p:spTree>
    <p:extLst>
      <p:ext uri="{BB962C8B-B14F-4D97-AF65-F5344CB8AC3E}">
        <p14:creationId xmlns:p14="http://schemas.microsoft.com/office/powerpoint/2010/main" val="2550093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8AC9-9311-4B1E-A64C-3A2B85B6500E}"/>
              </a:ext>
            </a:extLst>
          </p:cNvPr>
          <p:cNvSpPr>
            <a:spLocks noGrp="1"/>
          </p:cNvSpPr>
          <p:nvPr>
            <p:ph type="title"/>
          </p:nvPr>
        </p:nvSpPr>
        <p:spPr/>
        <p:txBody>
          <a:bodyPr/>
          <a:lstStyle/>
          <a:p>
            <a:r>
              <a:rPr lang="en-US" b="1" dirty="0"/>
              <a:t>Classes (or Types of Variables)</a:t>
            </a:r>
          </a:p>
        </p:txBody>
      </p:sp>
      <p:sp>
        <p:nvSpPr>
          <p:cNvPr id="3" name="Content Placeholder 2">
            <a:extLst>
              <a:ext uri="{FF2B5EF4-FFF2-40B4-BE49-F238E27FC236}">
                <a16:creationId xmlns:a16="http://schemas.microsoft.com/office/drawing/2014/main" id="{BCAE70B3-033F-4BE4-8AC3-686ABB15C04F}"/>
              </a:ext>
            </a:extLst>
          </p:cNvPr>
          <p:cNvSpPr>
            <a:spLocks noGrp="1"/>
          </p:cNvSpPr>
          <p:nvPr>
            <p:ph idx="1"/>
          </p:nvPr>
        </p:nvSpPr>
        <p:spPr/>
        <p:txBody>
          <a:bodyPr>
            <a:normAutofit lnSpcReduction="10000"/>
          </a:bodyPr>
          <a:lstStyle/>
          <a:p>
            <a:r>
              <a:rPr lang="en-US" b="1" dirty="0"/>
              <a:t>Numbers: </a:t>
            </a:r>
            <a:r>
              <a:rPr lang="en-US" dirty="0"/>
              <a:t>R (and other computer programming languages) have different types</a:t>
            </a:r>
          </a:p>
          <a:p>
            <a:pPr lvl="1"/>
            <a:r>
              <a:rPr lang="en-US" dirty="0"/>
              <a:t>Integers, reasonable precision reals, extra precisions reals, imaginary</a:t>
            </a:r>
          </a:p>
          <a:p>
            <a:r>
              <a:rPr lang="en-US" b="1" dirty="0"/>
              <a:t>Strings</a:t>
            </a:r>
            <a:r>
              <a:rPr lang="en-US" dirty="0"/>
              <a:t> of Characters (usually called just </a:t>
            </a:r>
            <a:r>
              <a:rPr lang="en-US" i="1" dirty="0"/>
              <a:t>strings</a:t>
            </a:r>
            <a:r>
              <a:rPr lang="en-US" dirty="0"/>
              <a:t>)</a:t>
            </a:r>
          </a:p>
          <a:p>
            <a:r>
              <a:rPr lang="en-US" b="1" dirty="0"/>
              <a:t>Dates</a:t>
            </a:r>
          </a:p>
          <a:p>
            <a:r>
              <a:rPr lang="en-US" b="1" dirty="0"/>
              <a:t>Boolean/logical </a:t>
            </a:r>
          </a:p>
          <a:p>
            <a:r>
              <a:rPr lang="en-US" i="1" dirty="0"/>
              <a:t>And more</a:t>
            </a:r>
          </a:p>
        </p:txBody>
      </p:sp>
      <p:sp>
        <p:nvSpPr>
          <p:cNvPr id="4" name="Date Placeholder 3">
            <a:extLst>
              <a:ext uri="{FF2B5EF4-FFF2-40B4-BE49-F238E27FC236}">
                <a16:creationId xmlns:a16="http://schemas.microsoft.com/office/drawing/2014/main" id="{F0E596DD-EC8B-4936-8667-A72ADF81283D}"/>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0D86B13E-5B8A-48F5-B144-FB681FA959F7}"/>
              </a:ext>
            </a:extLst>
          </p:cNvPr>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3056009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81DF-F53C-4C4C-8B70-D63F0F39221B}"/>
              </a:ext>
            </a:extLst>
          </p:cNvPr>
          <p:cNvSpPr>
            <a:spLocks noGrp="1"/>
          </p:cNvSpPr>
          <p:nvPr>
            <p:ph type="title"/>
          </p:nvPr>
        </p:nvSpPr>
        <p:spPr/>
        <p:txBody>
          <a:bodyPr/>
          <a:lstStyle/>
          <a:p>
            <a:r>
              <a:rPr lang="en-US" b="1" dirty="0"/>
              <a:t>Programming Tools: IF</a:t>
            </a:r>
          </a:p>
        </p:txBody>
      </p:sp>
      <p:sp>
        <p:nvSpPr>
          <p:cNvPr id="3" name="Content Placeholder 2">
            <a:extLst>
              <a:ext uri="{FF2B5EF4-FFF2-40B4-BE49-F238E27FC236}">
                <a16:creationId xmlns:a16="http://schemas.microsoft.com/office/drawing/2014/main" id="{CCA2EF5E-B8F1-4AA8-B689-257C7036B337}"/>
              </a:ext>
            </a:extLst>
          </p:cNvPr>
          <p:cNvSpPr>
            <a:spLocks noGrp="1"/>
          </p:cNvSpPr>
          <p:nvPr>
            <p:ph idx="1"/>
          </p:nvPr>
        </p:nvSpPr>
        <p:spPr>
          <a:xfrm>
            <a:off x="939246" y="2556932"/>
            <a:ext cx="5874027" cy="1303867"/>
          </a:xfrm>
        </p:spPr>
        <p:txBody>
          <a:bodyPr/>
          <a:lstStyle/>
          <a:p>
            <a:r>
              <a:rPr lang="en-US" dirty="0"/>
              <a:t>An IF statement is for when you want something done in some situations but not others. </a:t>
            </a:r>
          </a:p>
        </p:txBody>
      </p:sp>
      <p:sp>
        <p:nvSpPr>
          <p:cNvPr id="4" name="Date Placeholder 3">
            <a:extLst>
              <a:ext uri="{FF2B5EF4-FFF2-40B4-BE49-F238E27FC236}">
                <a16:creationId xmlns:a16="http://schemas.microsoft.com/office/drawing/2014/main" id="{0EC3D612-7B4A-432D-9136-DF752A50819E}"/>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AB8EECF4-DBA2-4D55-82C7-08A22F31081F}"/>
              </a:ext>
            </a:extLst>
          </p:cNvPr>
          <p:cNvSpPr>
            <a:spLocks noGrp="1"/>
          </p:cNvSpPr>
          <p:nvPr>
            <p:ph type="sldNum" sz="quarter" idx="12"/>
          </p:nvPr>
        </p:nvSpPr>
        <p:spPr/>
        <p:txBody>
          <a:bodyPr/>
          <a:lstStyle/>
          <a:p>
            <a:fld id="{6D22F896-40B5-4ADD-8801-0D06FADFA095}" type="slidenum">
              <a:rPr lang="en-US" smtClean="0"/>
              <a:t>55</a:t>
            </a:fld>
            <a:endParaRPr lang="en-US" dirty="0"/>
          </a:p>
        </p:txBody>
      </p:sp>
      <p:pic>
        <p:nvPicPr>
          <p:cNvPr id="6" name="Picture 5">
            <a:extLst>
              <a:ext uri="{FF2B5EF4-FFF2-40B4-BE49-F238E27FC236}">
                <a16:creationId xmlns:a16="http://schemas.microsoft.com/office/drawing/2014/main" id="{82B6E1F9-EA71-4AB0-A8CF-B4828BE35BCE}"/>
              </a:ext>
            </a:extLst>
          </p:cNvPr>
          <p:cNvPicPr>
            <a:picLocks noChangeAspect="1"/>
          </p:cNvPicPr>
          <p:nvPr/>
        </p:nvPicPr>
        <p:blipFill rotWithShape="1">
          <a:blip r:embed="rId3"/>
          <a:srcRect t="8696" r="72812" b="65000"/>
          <a:stretch/>
        </p:blipFill>
        <p:spPr>
          <a:xfrm>
            <a:off x="6961910" y="2556931"/>
            <a:ext cx="4209671" cy="2407665"/>
          </a:xfrm>
          <a:prstGeom prst="rect">
            <a:avLst/>
          </a:prstGeom>
        </p:spPr>
      </p:pic>
      <p:pic>
        <p:nvPicPr>
          <p:cNvPr id="7" name="Picture 6">
            <a:extLst>
              <a:ext uri="{FF2B5EF4-FFF2-40B4-BE49-F238E27FC236}">
                <a16:creationId xmlns:a16="http://schemas.microsoft.com/office/drawing/2014/main" id="{89576529-C2AA-4588-9A99-8AF8B85342B6}"/>
              </a:ext>
            </a:extLst>
          </p:cNvPr>
          <p:cNvPicPr>
            <a:picLocks noChangeAspect="1"/>
          </p:cNvPicPr>
          <p:nvPr/>
        </p:nvPicPr>
        <p:blipFill rotWithShape="1">
          <a:blip r:embed="rId4"/>
          <a:srcRect t="8044" r="73954" b="65652"/>
          <a:stretch/>
        </p:blipFill>
        <p:spPr>
          <a:xfrm>
            <a:off x="2289528" y="3392240"/>
            <a:ext cx="4238286" cy="2407665"/>
          </a:xfrm>
          <a:prstGeom prst="rect">
            <a:avLst/>
          </a:prstGeom>
        </p:spPr>
      </p:pic>
      <p:sp>
        <p:nvSpPr>
          <p:cNvPr id="8" name="Content Placeholder 2">
            <a:extLst>
              <a:ext uri="{FF2B5EF4-FFF2-40B4-BE49-F238E27FC236}">
                <a16:creationId xmlns:a16="http://schemas.microsoft.com/office/drawing/2014/main" id="{53131B68-510B-4441-B314-BDC25B410376}"/>
              </a:ext>
            </a:extLst>
          </p:cNvPr>
          <p:cNvSpPr txBox="1">
            <a:spLocks/>
          </p:cNvSpPr>
          <p:nvPr/>
        </p:nvSpPr>
        <p:spPr>
          <a:xfrm>
            <a:off x="6637681" y="5030119"/>
            <a:ext cx="4722745" cy="113711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1" dirty="0"/>
              <a:t>Symbols: </a:t>
            </a:r>
            <a:r>
              <a:rPr lang="en-US" dirty="0"/>
              <a:t>&lt;, &gt;, &lt;=, &gt;=, != (for </a:t>
            </a:r>
            <a:r>
              <a:rPr lang="en-US" i="1" dirty="0"/>
              <a:t>not equal</a:t>
            </a:r>
            <a:r>
              <a:rPr lang="en-US" dirty="0"/>
              <a:t>), &amp; (for </a:t>
            </a:r>
            <a:r>
              <a:rPr lang="en-US" i="1" dirty="0"/>
              <a:t>and</a:t>
            </a:r>
            <a:r>
              <a:rPr lang="en-US" dirty="0"/>
              <a:t>), | (for </a:t>
            </a:r>
            <a:r>
              <a:rPr lang="en-US" i="1" dirty="0"/>
              <a:t>or</a:t>
            </a:r>
            <a:r>
              <a:rPr lang="en-US" dirty="0"/>
              <a:t>)</a:t>
            </a:r>
          </a:p>
        </p:txBody>
      </p:sp>
    </p:spTree>
    <p:extLst>
      <p:ext uri="{BB962C8B-B14F-4D97-AF65-F5344CB8AC3E}">
        <p14:creationId xmlns:p14="http://schemas.microsoft.com/office/powerpoint/2010/main" val="1373155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81DF-F53C-4C4C-8B70-D63F0F39221B}"/>
              </a:ext>
            </a:extLst>
          </p:cNvPr>
          <p:cNvSpPr>
            <a:spLocks noGrp="1"/>
          </p:cNvSpPr>
          <p:nvPr>
            <p:ph type="title"/>
          </p:nvPr>
        </p:nvSpPr>
        <p:spPr/>
        <p:txBody>
          <a:bodyPr/>
          <a:lstStyle/>
          <a:p>
            <a:r>
              <a:rPr lang="en-US" b="1" dirty="0"/>
              <a:t>Programming Tools: Looping</a:t>
            </a:r>
          </a:p>
        </p:txBody>
      </p:sp>
      <p:pic>
        <p:nvPicPr>
          <p:cNvPr id="6" name="Content Placeholder 5">
            <a:extLst>
              <a:ext uri="{FF2B5EF4-FFF2-40B4-BE49-F238E27FC236}">
                <a16:creationId xmlns:a16="http://schemas.microsoft.com/office/drawing/2014/main" id="{F231EF97-81CE-4748-89CD-965B73DC0A18}"/>
              </a:ext>
            </a:extLst>
          </p:cNvPr>
          <p:cNvPicPr>
            <a:picLocks noGrp="1" noChangeAspect="1"/>
          </p:cNvPicPr>
          <p:nvPr>
            <p:ph idx="1"/>
          </p:nvPr>
        </p:nvPicPr>
        <p:blipFill rotWithShape="1">
          <a:blip r:embed="rId3"/>
          <a:srcRect r="78932" b="71053"/>
          <a:stretch/>
        </p:blipFill>
        <p:spPr>
          <a:xfrm>
            <a:off x="1059560" y="2443714"/>
            <a:ext cx="4561377" cy="3525286"/>
          </a:xfrm>
          <a:prstGeom prst="rect">
            <a:avLst/>
          </a:prstGeom>
        </p:spPr>
      </p:pic>
      <p:sp>
        <p:nvSpPr>
          <p:cNvPr id="4" name="Date Placeholder 3">
            <a:extLst>
              <a:ext uri="{FF2B5EF4-FFF2-40B4-BE49-F238E27FC236}">
                <a16:creationId xmlns:a16="http://schemas.microsoft.com/office/drawing/2014/main" id="{0EC3D612-7B4A-432D-9136-DF752A50819E}"/>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AB8EECF4-DBA2-4D55-82C7-08A22F31081F}"/>
              </a:ext>
            </a:extLst>
          </p:cNvPr>
          <p:cNvSpPr>
            <a:spLocks noGrp="1"/>
          </p:cNvSpPr>
          <p:nvPr>
            <p:ph type="sldNum" sz="quarter" idx="12"/>
          </p:nvPr>
        </p:nvSpPr>
        <p:spPr/>
        <p:txBody>
          <a:bodyPr/>
          <a:lstStyle/>
          <a:p>
            <a:fld id="{6D22F896-40B5-4ADD-8801-0D06FADFA095}" type="slidenum">
              <a:rPr lang="en-US" smtClean="0"/>
              <a:t>56</a:t>
            </a:fld>
            <a:endParaRPr lang="en-US" dirty="0"/>
          </a:p>
        </p:txBody>
      </p:sp>
      <p:pic>
        <p:nvPicPr>
          <p:cNvPr id="7" name="Picture 6">
            <a:extLst>
              <a:ext uri="{FF2B5EF4-FFF2-40B4-BE49-F238E27FC236}">
                <a16:creationId xmlns:a16="http://schemas.microsoft.com/office/drawing/2014/main" id="{107C10DF-647C-48D6-AEC0-E9EB596335AC}"/>
              </a:ext>
            </a:extLst>
          </p:cNvPr>
          <p:cNvPicPr>
            <a:picLocks noChangeAspect="1"/>
          </p:cNvPicPr>
          <p:nvPr/>
        </p:nvPicPr>
        <p:blipFill rotWithShape="1">
          <a:blip r:embed="rId4"/>
          <a:srcRect l="-398" r="65883" b="61259"/>
          <a:stretch/>
        </p:blipFill>
        <p:spPr>
          <a:xfrm>
            <a:off x="5795943" y="2443714"/>
            <a:ext cx="5583257" cy="3525286"/>
          </a:xfrm>
          <a:prstGeom prst="rect">
            <a:avLst/>
          </a:prstGeom>
        </p:spPr>
      </p:pic>
    </p:spTree>
    <p:extLst>
      <p:ext uri="{BB962C8B-B14F-4D97-AF65-F5344CB8AC3E}">
        <p14:creationId xmlns:p14="http://schemas.microsoft.com/office/powerpoint/2010/main" val="1912254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D81DF-F53C-4C4C-8B70-D63F0F39221B}"/>
              </a:ext>
            </a:extLst>
          </p:cNvPr>
          <p:cNvSpPr>
            <a:spLocks noGrp="1"/>
          </p:cNvSpPr>
          <p:nvPr>
            <p:ph type="title"/>
          </p:nvPr>
        </p:nvSpPr>
        <p:spPr/>
        <p:txBody>
          <a:bodyPr>
            <a:normAutofit fontScale="90000"/>
          </a:bodyPr>
          <a:lstStyle/>
          <a:p>
            <a:r>
              <a:rPr lang="en-US" b="1" dirty="0"/>
              <a:t>Programming Tools: </a:t>
            </a:r>
            <a:br>
              <a:rPr lang="en-US" b="1" dirty="0"/>
            </a:br>
            <a:r>
              <a:rPr lang="en-US" b="1" dirty="0"/>
              <a:t>Writing your Own Functions</a:t>
            </a:r>
          </a:p>
        </p:txBody>
      </p:sp>
      <p:sp>
        <p:nvSpPr>
          <p:cNvPr id="4" name="Date Placeholder 3">
            <a:extLst>
              <a:ext uri="{FF2B5EF4-FFF2-40B4-BE49-F238E27FC236}">
                <a16:creationId xmlns:a16="http://schemas.microsoft.com/office/drawing/2014/main" id="{0EC3D612-7B4A-432D-9136-DF752A50819E}"/>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AB8EECF4-DBA2-4D55-82C7-08A22F31081F}"/>
              </a:ext>
            </a:extLst>
          </p:cNvPr>
          <p:cNvSpPr>
            <a:spLocks noGrp="1"/>
          </p:cNvSpPr>
          <p:nvPr>
            <p:ph type="sldNum" sz="quarter" idx="12"/>
          </p:nvPr>
        </p:nvSpPr>
        <p:spPr/>
        <p:txBody>
          <a:bodyPr/>
          <a:lstStyle/>
          <a:p>
            <a:fld id="{6D22F896-40B5-4ADD-8801-0D06FADFA095}" type="slidenum">
              <a:rPr lang="en-US" smtClean="0"/>
              <a:t>57</a:t>
            </a:fld>
            <a:endParaRPr lang="en-US" dirty="0"/>
          </a:p>
        </p:txBody>
      </p:sp>
      <p:pic>
        <p:nvPicPr>
          <p:cNvPr id="9" name="Content Placeholder 8">
            <a:extLst>
              <a:ext uri="{FF2B5EF4-FFF2-40B4-BE49-F238E27FC236}">
                <a16:creationId xmlns:a16="http://schemas.microsoft.com/office/drawing/2014/main" id="{51F64151-3147-47C0-B1F2-54E03AD90825}"/>
              </a:ext>
            </a:extLst>
          </p:cNvPr>
          <p:cNvPicPr>
            <a:picLocks noGrp="1" noChangeAspect="1"/>
          </p:cNvPicPr>
          <p:nvPr>
            <p:ph idx="1"/>
          </p:nvPr>
        </p:nvPicPr>
        <p:blipFill rotWithShape="1">
          <a:blip r:embed="rId3"/>
          <a:srcRect l="-498" t="8313" r="60286" b="58170"/>
          <a:stretch/>
        </p:blipFill>
        <p:spPr>
          <a:xfrm>
            <a:off x="625827" y="2393949"/>
            <a:ext cx="8051674" cy="3774954"/>
          </a:xfrm>
          <a:prstGeom prst="rect">
            <a:avLst/>
          </a:prstGeom>
        </p:spPr>
      </p:pic>
    </p:spTree>
    <p:extLst>
      <p:ext uri="{BB962C8B-B14F-4D97-AF65-F5344CB8AC3E}">
        <p14:creationId xmlns:p14="http://schemas.microsoft.com/office/powerpoint/2010/main" val="17129859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37C0A-DC2E-474A-AC6E-D63104A11E36}"/>
              </a:ext>
            </a:extLst>
          </p:cNvPr>
          <p:cNvSpPr>
            <a:spLocks noGrp="1"/>
          </p:cNvSpPr>
          <p:nvPr>
            <p:ph type="title"/>
          </p:nvPr>
        </p:nvSpPr>
        <p:spPr/>
        <p:txBody>
          <a:bodyPr/>
          <a:lstStyle/>
          <a:p>
            <a:r>
              <a:rPr lang="en-US" b="1" dirty="0"/>
              <a:t>Benefits of Writing Scripts</a:t>
            </a:r>
          </a:p>
        </p:txBody>
      </p:sp>
      <p:sp>
        <p:nvSpPr>
          <p:cNvPr id="3" name="Content Placeholder 2">
            <a:extLst>
              <a:ext uri="{FF2B5EF4-FFF2-40B4-BE49-F238E27FC236}">
                <a16:creationId xmlns:a16="http://schemas.microsoft.com/office/drawing/2014/main" id="{9B7C69F9-DA58-4145-A024-F07CB5DB62F4}"/>
              </a:ext>
            </a:extLst>
          </p:cNvPr>
          <p:cNvSpPr>
            <a:spLocks noGrp="1"/>
          </p:cNvSpPr>
          <p:nvPr>
            <p:ph idx="1"/>
          </p:nvPr>
        </p:nvSpPr>
        <p:spPr/>
        <p:txBody>
          <a:bodyPr/>
          <a:lstStyle/>
          <a:p>
            <a:r>
              <a:rPr lang="en-US" dirty="0"/>
              <a:t>Reminder on how to perform the task</a:t>
            </a:r>
          </a:p>
          <a:p>
            <a:r>
              <a:rPr lang="en-US" dirty="0"/>
              <a:t>Allows rapid iteration</a:t>
            </a:r>
          </a:p>
          <a:p>
            <a:r>
              <a:rPr lang="en-US" dirty="0"/>
              <a:t>Reduces human error</a:t>
            </a:r>
          </a:p>
          <a:p>
            <a:r>
              <a:rPr lang="en-US" dirty="0"/>
              <a:t>Allows others to rerun and reproduce your work</a:t>
            </a:r>
          </a:p>
          <a:p>
            <a:endParaRPr lang="en-US" dirty="0"/>
          </a:p>
        </p:txBody>
      </p:sp>
      <p:sp>
        <p:nvSpPr>
          <p:cNvPr id="4" name="Date Placeholder 3">
            <a:extLst>
              <a:ext uri="{FF2B5EF4-FFF2-40B4-BE49-F238E27FC236}">
                <a16:creationId xmlns:a16="http://schemas.microsoft.com/office/drawing/2014/main" id="{231B437D-AE9C-413E-9C20-7089DFDC3578}"/>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3799A4A6-C2F9-4A3D-90B7-2A011D1DD637}"/>
              </a:ext>
            </a:extLst>
          </p:cNvPr>
          <p:cNvSpPr>
            <a:spLocks noGrp="1"/>
          </p:cNvSpPr>
          <p:nvPr>
            <p:ph type="sldNum" sz="quarter" idx="12"/>
          </p:nvPr>
        </p:nvSpPr>
        <p:spPr/>
        <p:txBody>
          <a:bodyPr/>
          <a:lstStyle/>
          <a:p>
            <a:fld id="{6D22F896-40B5-4ADD-8801-0D06FADFA095}" type="slidenum">
              <a:rPr lang="en-US" smtClean="0"/>
              <a:t>58</a:t>
            </a:fld>
            <a:endParaRPr lang="en-US" dirty="0"/>
          </a:p>
        </p:txBody>
      </p:sp>
    </p:spTree>
    <p:extLst>
      <p:ext uri="{BB962C8B-B14F-4D97-AF65-F5344CB8AC3E}">
        <p14:creationId xmlns:p14="http://schemas.microsoft.com/office/powerpoint/2010/main" val="974478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D5CF-1FC3-45BE-88F8-1B0FC3833D3C}"/>
              </a:ext>
            </a:extLst>
          </p:cNvPr>
          <p:cNvSpPr>
            <a:spLocks noGrp="1"/>
          </p:cNvSpPr>
          <p:nvPr>
            <p:ph type="title"/>
          </p:nvPr>
        </p:nvSpPr>
        <p:spPr/>
        <p:txBody>
          <a:bodyPr/>
          <a:lstStyle/>
          <a:p>
            <a:r>
              <a:rPr lang="en-US" b="1" dirty="0"/>
              <a:t>Saving Your Work</a:t>
            </a:r>
          </a:p>
        </p:txBody>
      </p:sp>
      <p:sp>
        <p:nvSpPr>
          <p:cNvPr id="3" name="Content Placeholder 2">
            <a:extLst>
              <a:ext uri="{FF2B5EF4-FFF2-40B4-BE49-F238E27FC236}">
                <a16:creationId xmlns:a16="http://schemas.microsoft.com/office/drawing/2014/main" id="{AD7ECA05-85A2-4338-97DF-6D6117C3EA8E}"/>
              </a:ext>
            </a:extLst>
          </p:cNvPr>
          <p:cNvSpPr>
            <a:spLocks noGrp="1"/>
          </p:cNvSpPr>
          <p:nvPr>
            <p:ph idx="1"/>
          </p:nvPr>
        </p:nvSpPr>
        <p:spPr/>
        <p:txBody>
          <a:bodyPr/>
          <a:lstStyle/>
          <a:p>
            <a:r>
              <a:rPr lang="en-US" dirty="0"/>
              <a:t>Script (*.R)</a:t>
            </a:r>
          </a:p>
          <a:p>
            <a:r>
              <a:rPr lang="en-US" dirty="0"/>
              <a:t>Workspace (*.</a:t>
            </a:r>
            <a:r>
              <a:rPr lang="en-US" dirty="0" err="1"/>
              <a:t>Rdata</a:t>
            </a:r>
            <a:r>
              <a:rPr lang="en-US" dirty="0"/>
              <a:t>)</a:t>
            </a:r>
          </a:p>
          <a:p>
            <a:r>
              <a:rPr lang="en-US" dirty="0"/>
              <a:t>History (*.</a:t>
            </a:r>
            <a:r>
              <a:rPr lang="en-US" dirty="0" err="1"/>
              <a:t>Rhistory</a:t>
            </a:r>
            <a:r>
              <a:rPr lang="en-US" dirty="0"/>
              <a:t>)</a:t>
            </a:r>
          </a:p>
          <a:p>
            <a:endParaRPr lang="en-US" dirty="0"/>
          </a:p>
        </p:txBody>
      </p:sp>
      <p:sp>
        <p:nvSpPr>
          <p:cNvPr id="4" name="Date Placeholder 3">
            <a:extLst>
              <a:ext uri="{FF2B5EF4-FFF2-40B4-BE49-F238E27FC236}">
                <a16:creationId xmlns:a16="http://schemas.microsoft.com/office/drawing/2014/main" id="{6AB1F0CB-F298-4BDA-8B94-F88D1D30C179}"/>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E17AF251-55F9-4854-AB76-DDDA8D2B8313}"/>
              </a:ext>
            </a:extLst>
          </p:cNvPr>
          <p:cNvSpPr>
            <a:spLocks noGrp="1"/>
          </p:cNvSpPr>
          <p:nvPr>
            <p:ph type="sldNum" sz="quarter" idx="12"/>
          </p:nvPr>
        </p:nvSpPr>
        <p:spPr/>
        <p:txBody>
          <a:bodyPr/>
          <a:lstStyle/>
          <a:p>
            <a:fld id="{6D22F896-40B5-4ADD-8801-0D06FADFA095}" type="slidenum">
              <a:rPr lang="en-US" smtClean="0"/>
              <a:t>59</a:t>
            </a:fld>
            <a:endParaRPr lang="en-US" dirty="0"/>
          </a:p>
        </p:txBody>
      </p:sp>
    </p:spTree>
    <p:extLst>
      <p:ext uri="{BB962C8B-B14F-4D97-AF65-F5344CB8AC3E}">
        <p14:creationId xmlns:p14="http://schemas.microsoft.com/office/powerpoint/2010/main" val="1267258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You Can Use R as a Calculator</a:t>
            </a:r>
          </a:p>
        </p:txBody>
      </p:sp>
      <p:pic>
        <p:nvPicPr>
          <p:cNvPr id="6" name="Content Placeholder 5">
            <a:extLst>
              <a:ext uri="{FF2B5EF4-FFF2-40B4-BE49-F238E27FC236}">
                <a16:creationId xmlns:a16="http://schemas.microsoft.com/office/drawing/2014/main" id="{C15FA1C9-4F94-4D17-BF27-F74BA47D470D}"/>
              </a:ext>
            </a:extLst>
          </p:cNvPr>
          <p:cNvPicPr>
            <a:picLocks noGrp="1" noChangeAspect="1"/>
          </p:cNvPicPr>
          <p:nvPr>
            <p:ph idx="1"/>
          </p:nvPr>
        </p:nvPicPr>
        <p:blipFill rotWithShape="1">
          <a:blip r:embed="rId3"/>
          <a:srcRect l="3117" t="35013" r="64872" b="34518"/>
          <a:stretch/>
        </p:blipFill>
        <p:spPr>
          <a:xfrm>
            <a:off x="1396872" y="2481286"/>
            <a:ext cx="6514336" cy="3487714"/>
          </a:xfrm>
          <a:prstGeom prst="rect">
            <a:avLst/>
          </a:prstGeom>
        </p:spPr>
      </p:pic>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R does not care about spaces between the symbols. </a:t>
            </a:r>
          </a:p>
          <a:p>
            <a:pPr lvl="1"/>
            <a:r>
              <a:rPr lang="en-US" sz="1400" dirty="0"/>
              <a:t>No spaces at all</a:t>
            </a:r>
          </a:p>
          <a:p>
            <a:pPr lvl="1"/>
            <a:r>
              <a:rPr lang="en-US" sz="1400" dirty="0"/>
              <a:t>Single space</a:t>
            </a:r>
          </a:p>
          <a:p>
            <a:pPr lvl="1"/>
            <a:r>
              <a:rPr lang="en-US" sz="1400" dirty="0"/>
              <a:t>Multiple spaces</a:t>
            </a:r>
          </a:p>
          <a:p>
            <a:r>
              <a:rPr lang="en-US" sz="2200" dirty="0"/>
              <a:t>R recognizes when you are </a:t>
            </a:r>
            <a:r>
              <a:rPr lang="en-US" sz="2200" b="1" i="1" dirty="0"/>
              <a:t>not</a:t>
            </a:r>
            <a:r>
              <a:rPr lang="en-US" sz="2200" dirty="0"/>
              <a:t> finished</a:t>
            </a:r>
          </a:p>
          <a:p>
            <a:pPr lvl="1"/>
            <a:r>
              <a:rPr lang="en-US" sz="1800" dirty="0"/>
              <a:t>We need a right parenthesis to finish the last equation</a:t>
            </a:r>
          </a:p>
          <a:p>
            <a:pPr lvl="1"/>
            <a:endParaRPr lang="en-US" sz="1400" dirty="0"/>
          </a:p>
        </p:txBody>
      </p:sp>
    </p:spTree>
    <p:extLst>
      <p:ext uri="{BB962C8B-B14F-4D97-AF65-F5344CB8AC3E}">
        <p14:creationId xmlns:p14="http://schemas.microsoft.com/office/powerpoint/2010/main" val="188880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26C8-D531-4831-9FAB-264D6D0B99CE}"/>
              </a:ext>
            </a:extLst>
          </p:cNvPr>
          <p:cNvSpPr>
            <a:spLocks noGrp="1"/>
          </p:cNvSpPr>
          <p:nvPr>
            <p:ph type="title"/>
          </p:nvPr>
        </p:nvSpPr>
        <p:spPr>
          <a:xfrm>
            <a:off x="8103870" y="982132"/>
            <a:ext cx="2792728" cy="1303867"/>
          </a:xfrm>
        </p:spPr>
        <p:txBody>
          <a:bodyPr>
            <a:normAutofit fontScale="90000"/>
          </a:bodyPr>
          <a:lstStyle/>
          <a:p>
            <a:r>
              <a:rPr lang="en-US" b="1" dirty="0"/>
              <a:t>Built in Datasets</a:t>
            </a:r>
          </a:p>
        </p:txBody>
      </p:sp>
      <p:pic>
        <p:nvPicPr>
          <p:cNvPr id="6" name="Content Placeholder 5">
            <a:extLst>
              <a:ext uri="{FF2B5EF4-FFF2-40B4-BE49-F238E27FC236}">
                <a16:creationId xmlns:a16="http://schemas.microsoft.com/office/drawing/2014/main" id="{07A5468B-B184-4D03-BB78-803B30818E9E}"/>
              </a:ext>
            </a:extLst>
          </p:cNvPr>
          <p:cNvPicPr>
            <a:picLocks noGrp="1" noChangeAspect="1"/>
          </p:cNvPicPr>
          <p:nvPr>
            <p:ph idx="1"/>
          </p:nvPr>
        </p:nvPicPr>
        <p:blipFill rotWithShape="1">
          <a:blip r:embed="rId3"/>
          <a:srcRect r="67160" b="62058"/>
          <a:stretch/>
        </p:blipFill>
        <p:spPr>
          <a:xfrm>
            <a:off x="849348" y="808673"/>
            <a:ext cx="7505982" cy="4878131"/>
          </a:xfrm>
          <a:prstGeom prst="rect">
            <a:avLst/>
          </a:prstGeom>
        </p:spPr>
      </p:pic>
      <p:sp>
        <p:nvSpPr>
          <p:cNvPr id="4" name="Date Placeholder 3">
            <a:extLst>
              <a:ext uri="{FF2B5EF4-FFF2-40B4-BE49-F238E27FC236}">
                <a16:creationId xmlns:a16="http://schemas.microsoft.com/office/drawing/2014/main" id="{19CAF4D8-CF2A-4508-BD89-61498C26B115}"/>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0EC6C565-A447-4455-84F0-5D2A7BD1F792}"/>
              </a:ext>
            </a:extLst>
          </p:cNvPr>
          <p:cNvSpPr>
            <a:spLocks noGrp="1"/>
          </p:cNvSpPr>
          <p:nvPr>
            <p:ph type="sldNum" sz="quarter" idx="12"/>
          </p:nvPr>
        </p:nvSpPr>
        <p:spPr/>
        <p:txBody>
          <a:bodyPr/>
          <a:lstStyle/>
          <a:p>
            <a:fld id="{6D22F896-40B5-4ADD-8801-0D06FADFA095}" type="slidenum">
              <a:rPr lang="en-US" smtClean="0"/>
              <a:t>60</a:t>
            </a:fld>
            <a:endParaRPr lang="en-US" dirty="0"/>
          </a:p>
        </p:txBody>
      </p:sp>
      <p:sp>
        <p:nvSpPr>
          <p:cNvPr id="7" name="Content Placeholder 2">
            <a:extLst>
              <a:ext uri="{FF2B5EF4-FFF2-40B4-BE49-F238E27FC236}">
                <a16:creationId xmlns:a16="http://schemas.microsoft.com/office/drawing/2014/main" id="{A2C10EFF-F852-4B7C-B7BE-B83809A147C5}"/>
              </a:ext>
            </a:extLst>
          </p:cNvPr>
          <p:cNvSpPr txBox="1">
            <a:spLocks/>
          </p:cNvSpPr>
          <p:nvPr/>
        </p:nvSpPr>
        <p:spPr>
          <a:xfrm>
            <a:off x="8677500" y="2556932"/>
            <a:ext cx="2665151"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Handy when you want to test functionality and don’t feel like making up data</a:t>
            </a:r>
          </a:p>
          <a:p>
            <a:r>
              <a:rPr lang="en-US" dirty="0"/>
              <a:t>Examples often use these datasets</a:t>
            </a:r>
          </a:p>
        </p:txBody>
      </p:sp>
    </p:spTree>
    <p:extLst>
      <p:ext uri="{BB962C8B-B14F-4D97-AF65-F5344CB8AC3E}">
        <p14:creationId xmlns:p14="http://schemas.microsoft.com/office/powerpoint/2010/main" val="3782110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63F-0244-42E7-9FBA-1CD4513DA265}"/>
              </a:ext>
            </a:extLst>
          </p:cNvPr>
          <p:cNvSpPr>
            <a:spLocks noGrp="1"/>
          </p:cNvSpPr>
          <p:nvPr>
            <p:ph type="title"/>
          </p:nvPr>
        </p:nvSpPr>
        <p:spPr/>
        <p:txBody>
          <a:bodyPr/>
          <a:lstStyle/>
          <a:p>
            <a:r>
              <a:rPr lang="en-US" b="1" dirty="0"/>
              <a:t>Where to Go from Here?</a:t>
            </a:r>
          </a:p>
        </p:txBody>
      </p:sp>
      <p:sp>
        <p:nvSpPr>
          <p:cNvPr id="3" name="Content Placeholder 2">
            <a:extLst>
              <a:ext uri="{FF2B5EF4-FFF2-40B4-BE49-F238E27FC236}">
                <a16:creationId xmlns:a16="http://schemas.microsoft.com/office/drawing/2014/main" id="{9470CE4B-257B-467C-A8BA-11963C80B5BE}"/>
              </a:ext>
            </a:extLst>
          </p:cNvPr>
          <p:cNvSpPr>
            <a:spLocks noGrp="1"/>
          </p:cNvSpPr>
          <p:nvPr>
            <p:ph idx="1"/>
          </p:nvPr>
        </p:nvSpPr>
        <p:spPr/>
        <p:txBody>
          <a:bodyPr/>
          <a:lstStyle/>
          <a:p>
            <a:r>
              <a:rPr lang="en-US" dirty="0"/>
              <a:t>CRAN has plenty of PDFs </a:t>
            </a:r>
          </a:p>
          <a:p>
            <a:r>
              <a:rPr lang="en-US" dirty="0"/>
              <a:t>Real physical book: </a:t>
            </a:r>
            <a:r>
              <a:rPr lang="en-US" i="1" dirty="0"/>
              <a:t>R Cookbook </a:t>
            </a:r>
            <a:r>
              <a:rPr lang="en-US" dirty="0"/>
              <a:t>by Paul </a:t>
            </a:r>
            <a:r>
              <a:rPr lang="en-US" dirty="0" err="1"/>
              <a:t>Teetor</a:t>
            </a:r>
            <a:endParaRPr lang="en-US" dirty="0"/>
          </a:p>
          <a:p>
            <a:r>
              <a:rPr lang="en-US" dirty="0"/>
              <a:t>Formerly </a:t>
            </a:r>
            <a:r>
              <a:rPr lang="en-US" dirty="0" err="1"/>
              <a:t>iTunesU</a:t>
            </a:r>
            <a:r>
              <a:rPr lang="en-US" dirty="0"/>
              <a:t>: </a:t>
            </a:r>
            <a:r>
              <a:rPr lang="en-US" i="1" dirty="0"/>
              <a:t>Using R for Statistical Analysis </a:t>
            </a:r>
            <a:r>
              <a:rPr lang="en-US" dirty="0"/>
              <a:t>(videos)</a:t>
            </a:r>
          </a:p>
          <a:p>
            <a:endParaRPr lang="en-US" dirty="0"/>
          </a:p>
          <a:p>
            <a:endParaRPr lang="en-US" dirty="0"/>
          </a:p>
          <a:p>
            <a:r>
              <a:rPr lang="en-US" i="1" dirty="0"/>
              <a:t>As with many topics</a:t>
            </a:r>
            <a:r>
              <a:rPr lang="en-US" dirty="0"/>
              <a:t>: YouTube and online courses</a:t>
            </a:r>
          </a:p>
        </p:txBody>
      </p:sp>
      <p:sp>
        <p:nvSpPr>
          <p:cNvPr id="4" name="Date Placeholder 3">
            <a:extLst>
              <a:ext uri="{FF2B5EF4-FFF2-40B4-BE49-F238E27FC236}">
                <a16:creationId xmlns:a16="http://schemas.microsoft.com/office/drawing/2014/main" id="{1C547A85-DE34-44DB-ABF2-FEDC171080B3}"/>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6C5AAEBF-9ED7-445D-9462-5B5BECB9181B}"/>
              </a:ext>
            </a:extLst>
          </p:cNvPr>
          <p:cNvSpPr>
            <a:spLocks noGrp="1"/>
          </p:cNvSpPr>
          <p:nvPr>
            <p:ph type="sldNum" sz="quarter" idx="12"/>
          </p:nvPr>
        </p:nvSpPr>
        <p:spPr/>
        <p:txBody>
          <a:bodyPr/>
          <a:lstStyle/>
          <a:p>
            <a:fld id="{6D22F896-40B5-4ADD-8801-0D06FADFA095}" type="slidenum">
              <a:rPr lang="en-US" smtClean="0"/>
              <a:t>61</a:t>
            </a:fld>
            <a:endParaRPr lang="en-US" dirty="0"/>
          </a:p>
        </p:txBody>
      </p:sp>
    </p:spTree>
    <p:extLst>
      <p:ext uri="{BB962C8B-B14F-4D97-AF65-F5344CB8AC3E}">
        <p14:creationId xmlns:p14="http://schemas.microsoft.com/office/powerpoint/2010/main" val="2671328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5FEF-CCB6-464F-8E94-0DAF61A7DF92}"/>
              </a:ext>
            </a:extLst>
          </p:cNvPr>
          <p:cNvSpPr>
            <a:spLocks noGrp="1"/>
          </p:cNvSpPr>
          <p:nvPr>
            <p:ph type="title"/>
          </p:nvPr>
        </p:nvSpPr>
        <p:spPr/>
        <p:txBody>
          <a:bodyPr/>
          <a:lstStyle/>
          <a:p>
            <a:r>
              <a:rPr lang="en-US" b="1" dirty="0"/>
              <a:t>Further Potential  Topics</a:t>
            </a:r>
          </a:p>
        </p:txBody>
      </p:sp>
      <p:sp>
        <p:nvSpPr>
          <p:cNvPr id="3" name="Content Placeholder 2">
            <a:extLst>
              <a:ext uri="{FF2B5EF4-FFF2-40B4-BE49-F238E27FC236}">
                <a16:creationId xmlns:a16="http://schemas.microsoft.com/office/drawing/2014/main" id="{7974713C-4534-4C65-B08B-0920F40C30A3}"/>
              </a:ext>
            </a:extLst>
          </p:cNvPr>
          <p:cNvSpPr>
            <a:spLocks noGrp="1"/>
          </p:cNvSpPr>
          <p:nvPr>
            <p:ph idx="1"/>
          </p:nvPr>
        </p:nvSpPr>
        <p:spPr/>
        <p:txBody>
          <a:bodyPr>
            <a:normAutofit fontScale="92500" lnSpcReduction="20000"/>
          </a:bodyPr>
          <a:lstStyle/>
          <a:p>
            <a:r>
              <a:rPr lang="en-US" dirty="0"/>
              <a:t>Keeping track of changes to scripts: </a:t>
            </a:r>
            <a:r>
              <a:rPr lang="en-US" b="1" dirty="0"/>
              <a:t>git</a:t>
            </a:r>
          </a:p>
          <a:p>
            <a:pPr lvl="1"/>
            <a:r>
              <a:rPr lang="en-US" dirty="0"/>
              <a:t>Essential for team sizes of n+	</a:t>
            </a:r>
            <a:r>
              <a:rPr lang="en-US" i="1" dirty="0"/>
              <a:t>(where n may be as small as 1)</a:t>
            </a:r>
          </a:p>
          <a:p>
            <a:r>
              <a:rPr lang="en-US" dirty="0"/>
              <a:t>Much prettier charts: </a:t>
            </a:r>
            <a:r>
              <a:rPr lang="en-US" b="1" dirty="0" err="1"/>
              <a:t>ggplot</a:t>
            </a:r>
            <a:r>
              <a:rPr lang="en-US" b="1" dirty="0"/>
              <a:t> </a:t>
            </a:r>
            <a:r>
              <a:rPr lang="en-US" dirty="0"/>
              <a:t>and</a:t>
            </a:r>
            <a:r>
              <a:rPr lang="en-US" b="1" dirty="0"/>
              <a:t> ggplot2</a:t>
            </a:r>
          </a:p>
          <a:p>
            <a:pPr lvl="1"/>
            <a:r>
              <a:rPr lang="en-US" dirty="0"/>
              <a:t>These </a:t>
            </a:r>
            <a:r>
              <a:rPr lang="en-US" i="1" dirty="0"/>
              <a:t>can</a:t>
            </a:r>
            <a:r>
              <a:rPr lang="en-US" dirty="0"/>
              <a:t> be presentable to management</a:t>
            </a:r>
          </a:p>
          <a:p>
            <a:r>
              <a:rPr lang="en-US" dirty="0"/>
              <a:t>Convention &amp; packages for arranging data for analysis: </a:t>
            </a:r>
            <a:r>
              <a:rPr lang="en-US" b="1" dirty="0" err="1"/>
              <a:t>tidyverse</a:t>
            </a:r>
            <a:r>
              <a:rPr lang="en-US" b="1" dirty="0"/>
              <a:t> </a:t>
            </a:r>
          </a:p>
          <a:p>
            <a:r>
              <a:rPr lang="en-US" dirty="0"/>
              <a:t>An easy way to create HTML with R: </a:t>
            </a:r>
            <a:r>
              <a:rPr lang="en-US" b="1" dirty="0" err="1"/>
              <a:t>Rmarkdown</a:t>
            </a:r>
            <a:endParaRPr lang="en-US" b="1" dirty="0"/>
          </a:p>
          <a:p>
            <a:r>
              <a:rPr lang="en-US" dirty="0"/>
              <a:t>Interactive web apps: </a:t>
            </a:r>
            <a:r>
              <a:rPr lang="en-US" b="1" dirty="0"/>
              <a:t>Shiny</a:t>
            </a:r>
          </a:p>
          <a:p>
            <a:r>
              <a:rPr lang="en-US" dirty="0"/>
              <a:t>And much, </a:t>
            </a:r>
            <a:r>
              <a:rPr lang="en-US" i="1" dirty="0"/>
              <a:t>much</a:t>
            </a:r>
            <a:r>
              <a:rPr lang="en-US" dirty="0"/>
              <a:t> more</a:t>
            </a:r>
          </a:p>
        </p:txBody>
      </p:sp>
      <p:sp>
        <p:nvSpPr>
          <p:cNvPr id="4" name="Date Placeholder 3">
            <a:extLst>
              <a:ext uri="{FF2B5EF4-FFF2-40B4-BE49-F238E27FC236}">
                <a16:creationId xmlns:a16="http://schemas.microsoft.com/office/drawing/2014/main" id="{845688F3-5474-4799-9DF1-F26C904CD443}"/>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FDC45B6F-74F7-4CA2-ABA3-B676D108EC6C}"/>
              </a:ext>
            </a:extLst>
          </p:cNvPr>
          <p:cNvSpPr>
            <a:spLocks noGrp="1"/>
          </p:cNvSpPr>
          <p:nvPr>
            <p:ph type="sldNum" sz="quarter" idx="12"/>
          </p:nvPr>
        </p:nvSpPr>
        <p:spPr/>
        <p:txBody>
          <a:bodyPr/>
          <a:lstStyle/>
          <a:p>
            <a:fld id="{6D22F896-40B5-4ADD-8801-0D06FADFA095}" type="slidenum">
              <a:rPr lang="en-US" smtClean="0"/>
              <a:t>62</a:t>
            </a:fld>
            <a:endParaRPr lang="en-US" dirty="0"/>
          </a:p>
        </p:txBody>
      </p:sp>
    </p:spTree>
    <p:extLst>
      <p:ext uri="{BB962C8B-B14F-4D97-AF65-F5344CB8AC3E}">
        <p14:creationId xmlns:p14="http://schemas.microsoft.com/office/powerpoint/2010/main" val="1536968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2709-8FB1-433A-B074-60424346B805}"/>
              </a:ext>
            </a:extLst>
          </p:cNvPr>
          <p:cNvSpPr>
            <a:spLocks noGrp="1"/>
          </p:cNvSpPr>
          <p:nvPr>
            <p:ph type="title"/>
          </p:nvPr>
        </p:nvSpPr>
        <p:spPr/>
        <p:txBody>
          <a:bodyPr/>
          <a:lstStyle/>
          <a:p>
            <a:r>
              <a:rPr lang="en-US" b="1" dirty="0"/>
              <a:t>I Don’t Make </a:t>
            </a:r>
            <a:r>
              <a:rPr lang="en-US" b="1" dirty="0" err="1"/>
              <a:t>Misteaks</a:t>
            </a:r>
            <a:endParaRPr lang="en-US" b="1" dirty="0"/>
          </a:p>
        </p:txBody>
      </p:sp>
      <p:sp>
        <p:nvSpPr>
          <p:cNvPr id="3" name="Content Placeholder 2">
            <a:extLst>
              <a:ext uri="{FF2B5EF4-FFF2-40B4-BE49-F238E27FC236}">
                <a16:creationId xmlns:a16="http://schemas.microsoft.com/office/drawing/2014/main" id="{B7F7F5E6-F20A-40B5-A91F-704995F5CC1C}"/>
              </a:ext>
            </a:extLst>
          </p:cNvPr>
          <p:cNvSpPr>
            <a:spLocks noGrp="1"/>
          </p:cNvSpPr>
          <p:nvPr>
            <p:ph idx="1"/>
          </p:nvPr>
        </p:nvSpPr>
        <p:spPr/>
        <p:txBody>
          <a:bodyPr/>
          <a:lstStyle/>
          <a:p>
            <a:r>
              <a:rPr lang="en-US" dirty="0"/>
              <a:t>At certain points, I will deliberately make mistakes just to show how R reacts and how easy it is to correct</a:t>
            </a:r>
          </a:p>
          <a:p>
            <a:r>
              <a:rPr lang="en-US" dirty="0"/>
              <a:t>Other times, I’ll make mistakes by talking and typing at the same time</a:t>
            </a:r>
          </a:p>
          <a:p>
            <a:r>
              <a:rPr lang="en-US" dirty="0"/>
              <a:t>Sometimes I’ll make mistakes due to bad habits (learned from other programming  languages)</a:t>
            </a:r>
          </a:p>
          <a:p>
            <a:r>
              <a:rPr lang="en-US" dirty="0"/>
              <a:t>So to protect my sensitive ego, assume all mistakes are intentional</a:t>
            </a:r>
          </a:p>
        </p:txBody>
      </p:sp>
      <p:sp>
        <p:nvSpPr>
          <p:cNvPr id="4" name="Date Placeholder 3">
            <a:extLst>
              <a:ext uri="{FF2B5EF4-FFF2-40B4-BE49-F238E27FC236}">
                <a16:creationId xmlns:a16="http://schemas.microsoft.com/office/drawing/2014/main" id="{FE5916FC-04D3-479D-8961-A35954CDA6E0}"/>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0D18505D-D2CE-4D4E-A0EC-4215263FC302}"/>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920170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F352-C9E7-4733-A88D-2F0412AAAC07}"/>
              </a:ext>
            </a:extLst>
          </p:cNvPr>
          <p:cNvSpPr>
            <a:spLocks noGrp="1"/>
          </p:cNvSpPr>
          <p:nvPr>
            <p:ph type="title"/>
          </p:nvPr>
        </p:nvSpPr>
        <p:spPr>
          <a:xfrm>
            <a:off x="2861186" y="982132"/>
            <a:ext cx="8035411" cy="1303867"/>
          </a:xfrm>
        </p:spPr>
        <p:txBody>
          <a:bodyPr/>
          <a:lstStyle/>
          <a:p>
            <a:r>
              <a:rPr lang="en-US" b="1" dirty="0"/>
              <a:t>Assigning and Using Variables</a:t>
            </a:r>
          </a:p>
        </p:txBody>
      </p:sp>
      <p:sp>
        <p:nvSpPr>
          <p:cNvPr id="3" name="Content Placeholder 2">
            <a:extLst>
              <a:ext uri="{FF2B5EF4-FFF2-40B4-BE49-F238E27FC236}">
                <a16:creationId xmlns:a16="http://schemas.microsoft.com/office/drawing/2014/main" id="{434AFB38-EF0E-4E4E-9444-A6C6E529BBE8}"/>
              </a:ext>
            </a:extLst>
          </p:cNvPr>
          <p:cNvSpPr>
            <a:spLocks noGrp="1"/>
          </p:cNvSpPr>
          <p:nvPr>
            <p:ph idx="1"/>
          </p:nvPr>
        </p:nvSpPr>
        <p:spPr>
          <a:xfrm>
            <a:off x="4722125" y="2556932"/>
            <a:ext cx="6174472" cy="3318936"/>
          </a:xfrm>
        </p:spPr>
        <p:txBody>
          <a:bodyPr/>
          <a:lstStyle/>
          <a:p>
            <a:r>
              <a:rPr lang="en-US" dirty="0"/>
              <a:t>You can save results to be used later. These locations you can save to are called “variables” because they can be changed (again, and again).</a:t>
            </a:r>
          </a:p>
          <a:p>
            <a:r>
              <a:rPr lang="en-US" dirty="0"/>
              <a:t>Values can be integers (whole numbers), real numbers (with decimal points), characters of text, and more</a:t>
            </a:r>
          </a:p>
          <a:p>
            <a:r>
              <a:rPr lang="en-US" dirty="0"/>
              <a:t>To see what value a variable has, just type in the variable. Or type in </a:t>
            </a:r>
            <a:r>
              <a:rPr lang="en-US" dirty="0">
                <a:latin typeface="Arial" panose="020B0604020202020204" pitchFamily="34" charset="0"/>
                <a:cs typeface="Arial" panose="020B0604020202020204" pitchFamily="34" charset="0"/>
              </a:rPr>
              <a:t>print(</a:t>
            </a:r>
            <a:r>
              <a:rPr lang="en-US" dirty="0"/>
              <a:t>&lt;variable&gt;</a:t>
            </a:r>
            <a:r>
              <a:rPr lang="en-US" dirty="0">
                <a:latin typeface="Arial" panose="020B0604020202020204" pitchFamily="34" charset="0"/>
                <a:cs typeface="Arial" panose="020B0604020202020204" pitchFamily="34" charset="0"/>
              </a:rPr>
              <a:t>)</a:t>
            </a:r>
          </a:p>
        </p:txBody>
      </p:sp>
      <p:sp>
        <p:nvSpPr>
          <p:cNvPr id="4" name="Date Placeholder 3">
            <a:extLst>
              <a:ext uri="{FF2B5EF4-FFF2-40B4-BE49-F238E27FC236}">
                <a16:creationId xmlns:a16="http://schemas.microsoft.com/office/drawing/2014/main" id="{0F36956E-1895-4C06-AF99-FC42E0432E72}"/>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E87BD9B1-CBAE-4997-BF10-86B23E9485A7}"/>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Picture 5">
            <a:extLst>
              <a:ext uri="{FF2B5EF4-FFF2-40B4-BE49-F238E27FC236}">
                <a16:creationId xmlns:a16="http://schemas.microsoft.com/office/drawing/2014/main" id="{030909FC-3845-4FF0-A722-70AD58555433}"/>
              </a:ext>
            </a:extLst>
          </p:cNvPr>
          <p:cNvPicPr>
            <a:picLocks noChangeAspect="1"/>
          </p:cNvPicPr>
          <p:nvPr/>
        </p:nvPicPr>
        <p:blipFill rotWithShape="1">
          <a:blip r:embed="rId3"/>
          <a:srcRect l="2407" t="3421" r="76380" b="44623"/>
          <a:stretch/>
        </p:blipFill>
        <p:spPr>
          <a:xfrm>
            <a:off x="1157896" y="1988064"/>
            <a:ext cx="2991134" cy="4120636"/>
          </a:xfrm>
          <a:prstGeom prst="rect">
            <a:avLst/>
          </a:prstGeom>
        </p:spPr>
      </p:pic>
    </p:spTree>
    <p:extLst>
      <p:ext uri="{BB962C8B-B14F-4D97-AF65-F5344CB8AC3E}">
        <p14:creationId xmlns:p14="http://schemas.microsoft.com/office/powerpoint/2010/main" val="984867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361E-254D-4CAA-9DEA-D96E4AA1BC70}"/>
              </a:ext>
            </a:extLst>
          </p:cNvPr>
          <p:cNvSpPr>
            <a:spLocks noGrp="1"/>
          </p:cNvSpPr>
          <p:nvPr>
            <p:ph type="title"/>
          </p:nvPr>
        </p:nvSpPr>
        <p:spPr/>
        <p:txBody>
          <a:bodyPr/>
          <a:lstStyle/>
          <a:p>
            <a:r>
              <a:rPr lang="en-US" b="1" dirty="0"/>
              <a:t>Helpful Hints on Assigning Values</a:t>
            </a:r>
          </a:p>
        </p:txBody>
      </p:sp>
      <p:sp>
        <p:nvSpPr>
          <p:cNvPr id="3" name="Content Placeholder 2">
            <a:extLst>
              <a:ext uri="{FF2B5EF4-FFF2-40B4-BE49-F238E27FC236}">
                <a16:creationId xmlns:a16="http://schemas.microsoft.com/office/drawing/2014/main" id="{0D889F7C-4539-4A62-AF7F-6419C6938C97}"/>
              </a:ext>
            </a:extLst>
          </p:cNvPr>
          <p:cNvSpPr>
            <a:spLocks noGrp="1"/>
          </p:cNvSpPr>
          <p:nvPr>
            <p:ph idx="1"/>
          </p:nvPr>
        </p:nvSpPr>
        <p:spPr/>
        <p:txBody>
          <a:bodyPr>
            <a:normAutofit fontScale="92500" lnSpcReduction="10000"/>
          </a:bodyPr>
          <a:lstStyle/>
          <a:p>
            <a:r>
              <a:rPr lang="en-US" dirty="0"/>
              <a:t>Use the “&lt;-” instead of “=“ for assignment. </a:t>
            </a:r>
          </a:p>
          <a:p>
            <a:pPr lvl="1"/>
            <a:r>
              <a:rPr lang="en-US" dirty="0"/>
              <a:t>It normally does not make a difference, but there are some obscure technical reasons when “=“ does not work properly</a:t>
            </a:r>
          </a:p>
          <a:p>
            <a:r>
              <a:rPr lang="en-US" dirty="0"/>
              <a:t>The names we assign the results to are called “variables”</a:t>
            </a:r>
          </a:p>
          <a:p>
            <a:pPr lvl="1"/>
            <a:r>
              <a:rPr lang="en-US" dirty="0"/>
              <a:t>They don’t have to be a single letter. </a:t>
            </a:r>
          </a:p>
          <a:p>
            <a:pPr lvl="2"/>
            <a:r>
              <a:rPr lang="en-US" dirty="0"/>
              <a:t>Mathematicians, statisticians, and programmers like using short names.</a:t>
            </a:r>
          </a:p>
          <a:p>
            <a:pPr lvl="1"/>
            <a:r>
              <a:rPr lang="en-US" dirty="0"/>
              <a:t>You can make the name almost as long as you want.</a:t>
            </a:r>
          </a:p>
          <a:p>
            <a:pPr lvl="1"/>
            <a:r>
              <a:rPr lang="en-US" dirty="0"/>
              <a:t>You can use uppercase and lower case letters, digits, and two special characters “_” and “.” (as long as you start with a letter) </a:t>
            </a:r>
          </a:p>
        </p:txBody>
      </p:sp>
      <p:sp>
        <p:nvSpPr>
          <p:cNvPr id="4" name="Date Placeholder 3">
            <a:extLst>
              <a:ext uri="{FF2B5EF4-FFF2-40B4-BE49-F238E27FC236}">
                <a16:creationId xmlns:a16="http://schemas.microsoft.com/office/drawing/2014/main" id="{AE1D483E-7258-4132-92FD-8EB999349DB3}"/>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EC994E44-4690-4C6C-AA57-88EBDE994262}"/>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21385449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TotalTime>
  <Words>5378</Words>
  <Application>Microsoft Office PowerPoint</Application>
  <PresentationFormat>Widescreen</PresentationFormat>
  <Paragraphs>680</Paragraphs>
  <Slides>62</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Courier New</vt:lpstr>
      <vt:lpstr>Garamond</vt:lpstr>
      <vt:lpstr>Organic</vt:lpstr>
      <vt:lpstr>R from the VeRy Beginning - Introduction</vt:lpstr>
      <vt:lpstr>A Word from Our Sponsors</vt:lpstr>
      <vt:lpstr>A Word from Our Sponsors</vt:lpstr>
      <vt:lpstr>At Any Time, Feel Free To ___</vt:lpstr>
      <vt:lpstr>“R GUI”</vt:lpstr>
      <vt:lpstr>You Can Use R as a Calculator</vt:lpstr>
      <vt:lpstr>I Don’t Make Misteaks</vt:lpstr>
      <vt:lpstr>Assigning and Using Variables</vt:lpstr>
      <vt:lpstr>Helpful Hints on Assigning Values</vt:lpstr>
      <vt:lpstr>About Naming  - Conventions</vt:lpstr>
      <vt:lpstr>Seeing All Variables and Removing Them</vt:lpstr>
      <vt:lpstr>Scalars, Vectors, and Matrices</vt:lpstr>
      <vt:lpstr>Creating a Vector</vt:lpstr>
      <vt:lpstr>Variables Can be Strings of Letters</vt:lpstr>
      <vt:lpstr>See and Modify an Element of a Vector</vt:lpstr>
      <vt:lpstr>Functions</vt:lpstr>
      <vt:lpstr>Help Me, Please</vt:lpstr>
      <vt:lpstr>Help Via Examples</vt:lpstr>
      <vt:lpstr>Transitioning to RStudio</vt:lpstr>
      <vt:lpstr>RStudio</vt:lpstr>
      <vt:lpstr>PowerPoint Presentation</vt:lpstr>
      <vt:lpstr>PowerPoint Presentation</vt:lpstr>
      <vt:lpstr>PowerPoint Presentation</vt:lpstr>
      <vt:lpstr>You Can Print a Cheat-Sheet</vt:lpstr>
      <vt:lpstr>PowerPoint Presentation</vt:lpstr>
      <vt:lpstr>PowerPoint Presentation</vt:lpstr>
      <vt:lpstr>PowerPoint Presentation</vt:lpstr>
      <vt:lpstr>PowerPoint Presentation</vt:lpstr>
      <vt:lpstr>Introduction to Graphs and Plots</vt:lpstr>
      <vt:lpstr>Side-Track: I Deliberately Make a Mistake</vt:lpstr>
      <vt:lpstr>Select Everything and Run…</vt:lpstr>
      <vt:lpstr>I Made Another Mistake</vt:lpstr>
      <vt:lpstr>A Comment on Comments</vt:lpstr>
      <vt:lpstr>Let’s Try a Histogram   </vt:lpstr>
      <vt:lpstr>Try Again with Moar</vt:lpstr>
      <vt:lpstr>Back to Data Structures</vt:lpstr>
      <vt:lpstr>Data Structures: More about Vectors</vt:lpstr>
      <vt:lpstr>Type help(“:”)</vt:lpstr>
      <vt:lpstr>Matrices</vt:lpstr>
      <vt:lpstr>Data Structures: Data Frames</vt:lpstr>
      <vt:lpstr>Data.Frame</vt:lpstr>
      <vt:lpstr>Graphics: Switching</vt:lpstr>
      <vt:lpstr>Reading and Writing Data Files</vt:lpstr>
      <vt:lpstr>Files Section</vt:lpstr>
      <vt:lpstr>Where is this Working Directory?</vt:lpstr>
      <vt:lpstr>Reading Data</vt:lpstr>
      <vt:lpstr>Not Available Data</vt:lpstr>
      <vt:lpstr>Importing Data: Different Formats</vt:lpstr>
      <vt:lpstr>Installing Necessary Packages</vt:lpstr>
      <vt:lpstr>Installing Other Packages</vt:lpstr>
      <vt:lpstr>Importing Excel is Nice</vt:lpstr>
      <vt:lpstr>Importing</vt:lpstr>
      <vt:lpstr>Viewing Data</vt:lpstr>
      <vt:lpstr>Classes (or Types of Variables)</vt:lpstr>
      <vt:lpstr>Programming Tools: IF</vt:lpstr>
      <vt:lpstr>Programming Tools: Looping</vt:lpstr>
      <vt:lpstr>Programming Tools:  Writing your Own Functions</vt:lpstr>
      <vt:lpstr>Benefits of Writing Scripts</vt:lpstr>
      <vt:lpstr>Saving Your Work</vt:lpstr>
      <vt:lpstr>Built in Datasets</vt:lpstr>
      <vt:lpstr>Where to Go from Here?</vt:lpstr>
      <vt:lpstr>Further Potential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from the beginning</dc:title>
  <dc:creator>Joseph Cursio</dc:creator>
  <cp:lastModifiedBy>Cursio, Joseph D.</cp:lastModifiedBy>
  <cp:revision>64</cp:revision>
  <dcterms:created xsi:type="dcterms:W3CDTF">2018-03-21T00:03:21Z</dcterms:created>
  <dcterms:modified xsi:type="dcterms:W3CDTF">2018-10-23T20:16:11Z</dcterms:modified>
</cp:coreProperties>
</file>